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Roboto Slab"/>
      <p:regular r:id="rId48"/>
      <p:bold r:id="rId49"/>
    </p:embeddedFont>
    <p:embeddedFont>
      <p:font typeface="Arimo"/>
      <p:regular r:id="rId50"/>
      <p:bold r:id="rId51"/>
      <p:italic r:id="rId52"/>
      <p:boldItalic r:id="rId53"/>
    </p:embeddedFont>
    <p:embeddedFont>
      <p:font typeface="Cutive"/>
      <p:regular r:id="rId54"/>
    </p:embeddedFont>
    <p:embeddedFont>
      <p:font typeface="Source Sans Pro"/>
      <p:regular r:id="rId55"/>
      <p:bold r:id="rId56"/>
      <p:italic r:id="rId57"/>
      <p:boldItalic r:id="rId58"/>
    </p:embeddedFont>
    <p:embeddedFont>
      <p:font typeface="Roboto Slab Thin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61" roundtripDataSignature="AMtx7mib2mJ04DrEpgRrQ/GjLZlmXlPR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9BDE3E-8ECA-41C9-9F94-0059CA89D469}">
  <a:tblStyle styleId="{FF9BDE3E-8ECA-41C9-9F94-0059CA89D46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Slab-regular.fntdata"/><Relationship Id="rId47" Type="http://schemas.openxmlformats.org/officeDocument/2006/relationships/slide" Target="slides/slide42.xml"/><Relationship Id="rId49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RobotoSlabThin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Arimo-bold.fntdata"/><Relationship Id="rId50" Type="http://schemas.openxmlformats.org/officeDocument/2006/relationships/font" Target="fonts/Arimo-regular.fntdata"/><Relationship Id="rId53" Type="http://schemas.openxmlformats.org/officeDocument/2006/relationships/font" Target="fonts/Arimo-boldItalic.fntdata"/><Relationship Id="rId52" Type="http://schemas.openxmlformats.org/officeDocument/2006/relationships/font" Target="fonts/Arimo-italic.fntdata"/><Relationship Id="rId11" Type="http://schemas.openxmlformats.org/officeDocument/2006/relationships/slide" Target="slides/slide6.xml"/><Relationship Id="rId55" Type="http://schemas.openxmlformats.org/officeDocument/2006/relationships/font" Target="fonts/SourceSansPro-regular.fntdata"/><Relationship Id="rId10" Type="http://schemas.openxmlformats.org/officeDocument/2006/relationships/slide" Target="slides/slide5.xml"/><Relationship Id="rId54" Type="http://schemas.openxmlformats.org/officeDocument/2006/relationships/font" Target="fonts/Cutive-regular.fntdata"/><Relationship Id="rId13" Type="http://schemas.openxmlformats.org/officeDocument/2006/relationships/slide" Target="slides/slide8.xml"/><Relationship Id="rId57" Type="http://schemas.openxmlformats.org/officeDocument/2006/relationships/font" Target="fonts/SourceSansPro-italic.fntdata"/><Relationship Id="rId12" Type="http://schemas.openxmlformats.org/officeDocument/2006/relationships/slide" Target="slides/slide7.xml"/><Relationship Id="rId56" Type="http://schemas.openxmlformats.org/officeDocument/2006/relationships/font" Target="fonts/SourceSansPro-bold.fntdata"/><Relationship Id="rId15" Type="http://schemas.openxmlformats.org/officeDocument/2006/relationships/slide" Target="slides/slide10.xml"/><Relationship Id="rId59" Type="http://schemas.openxmlformats.org/officeDocument/2006/relationships/font" Target="fonts/RobotoSlabThin-regular.fntdata"/><Relationship Id="rId14" Type="http://schemas.openxmlformats.org/officeDocument/2006/relationships/slide" Target="slides/slide9.xml"/><Relationship Id="rId58" Type="http://schemas.openxmlformats.org/officeDocument/2006/relationships/font" Target="fonts/SourceSansPr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 association rule mining, to determine a </a:t>
            </a:r>
            <a:r>
              <a:rPr b="1" lang="en"/>
              <a:t>good combination</a:t>
            </a:r>
            <a:r>
              <a:rPr lang="en"/>
              <a:t>, we rely on </a:t>
            </a:r>
            <a:r>
              <a:rPr b="1" lang="en"/>
              <a:t>3 factors</a:t>
            </a:r>
            <a:r>
              <a:rPr lang="en"/>
              <a:t>: support, confidence and lift, and what are they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A5568"/>
                </a:solidFill>
                <a:highlight>
                  <a:srgbClr val="FFFFFF"/>
                </a:highlight>
              </a:rPr>
              <a:t>Take a look at the pictures on the slide</a:t>
            </a:r>
            <a:endParaRPr b="1" sz="13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A5568"/>
                </a:solidFill>
                <a:highlight>
                  <a:srgbClr val="FFFFFF"/>
                </a:highlight>
              </a:rPr>
              <a:t>Support:</a:t>
            </a:r>
            <a:endParaRPr b="1" sz="13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A5568"/>
                </a:solidFill>
                <a:highlight>
                  <a:srgbClr val="FFFFFF"/>
                </a:highlight>
              </a:rPr>
              <a:t>Within a dataset, i.e. a list of transactions, how many transactions contain item A, so it is just the probability of item A occurring, which we can represent as below. Statistically speaking, it is a frequentist estimate of the probability.</a:t>
            </a:r>
            <a:endParaRPr sz="12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A5568"/>
                </a:solidFill>
                <a:highlight>
                  <a:srgbClr val="FFFFFF"/>
                </a:highlight>
              </a:rPr>
              <a:t>Confidence:</a:t>
            </a:r>
            <a:endParaRPr b="1" sz="13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A5568"/>
                </a:solidFill>
                <a:highlight>
                  <a:srgbClr val="FFFFFF"/>
                </a:highlight>
              </a:rPr>
              <a:t>Out of the transactions that contains item A, how many also contains item B. </a:t>
            </a:r>
            <a:r>
              <a:rPr i="1" lang="en" sz="1200">
                <a:solidFill>
                  <a:srgbClr val="4A5568"/>
                </a:solidFill>
                <a:highlight>
                  <a:srgbClr val="FFFFFF"/>
                </a:highlight>
              </a:rPr>
              <a:t>The bigger the overlap, the greater the confidence we have that people who are buying item A also buys item B</a:t>
            </a:r>
            <a:r>
              <a:rPr lang="en" sz="1200">
                <a:solidFill>
                  <a:srgbClr val="4A5568"/>
                </a:solidFill>
                <a:highlight>
                  <a:srgbClr val="FFFFFF"/>
                </a:highlight>
              </a:rPr>
              <a:t>.  Statistically speaking, it is (estimated) conditional probably of item B given item A, i.e. P(B|A).</a:t>
            </a:r>
            <a:endParaRPr sz="12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A5568"/>
                </a:solidFill>
                <a:highlight>
                  <a:srgbClr val="FFFFFF"/>
                </a:highlight>
              </a:rPr>
              <a:t>Lift:</a:t>
            </a:r>
            <a:endParaRPr b="1" sz="1300">
              <a:solidFill>
                <a:srgbClr val="4A556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1200"/>
              </a:spcAft>
              <a:buSzPts val="1400"/>
              <a:buNone/>
            </a:pPr>
            <a:r>
              <a:rPr lang="en" sz="1200">
                <a:solidFill>
                  <a:srgbClr val="4A5568"/>
                </a:solidFill>
                <a:highlight>
                  <a:srgbClr val="FFFFFF"/>
                </a:highlight>
              </a:rPr>
              <a:t>The ratio between Confidence of A and Support B, it is less intuitive with the description, so let's try to visualize it better. First let's see the formula below.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7f16cd2d9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17f16cd2d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" name="Google Shape;454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7" name="Google Shape;517;p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example: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People who purchase bread have a likelihood to purchase Jam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Customers who purchase laptops are more likely to purchase a Laptop Bag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Try to find out associations between different items and products that can be sold together.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the organizations can place products in a similar manner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example: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people who buy bread also buy butter. So the marketing team target customers who buy bread and butter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provide them so that they buy a third item,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Suppose eggs, so if a customers buy bread and butter and see a discount on eggs.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They will be encouraged to buy eggs.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Thanks Quang,</a:t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Our next part is Association Rule Mining,</a:t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As you have just heard the example from Quang about market backet analysis an example of applying Association Rule Mining, finding the combinations of items in the supermarket will help us </a:t>
            </a:r>
            <a:r>
              <a:rPr b="1"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maximize profits</a:t>
            </a: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.</a:t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424242"/>
                </a:solidFill>
                <a:highlight>
                  <a:schemeClr val="lt1"/>
                </a:highlight>
                <a:latin typeface="Verdana"/>
                <a:ea typeface="Verdana"/>
                <a:cs typeface="Verdana"/>
                <a:sym typeface="Verdana"/>
              </a:rPr>
              <a:t>And to find reliable combinations to apply to business, through the use of Association Rule Mining we will evaluate the best relationships. By definition, Association Rule Mining is </a:t>
            </a:r>
            <a:r>
              <a:rPr b="1" lang="en" sz="1200">
                <a:solidFill>
                  <a:srgbClr val="424242"/>
                </a:solidFill>
                <a:highlight>
                  <a:schemeClr val="lt1"/>
                </a:highlight>
                <a:latin typeface="Verdana"/>
                <a:ea typeface="Verdana"/>
                <a:cs typeface="Verdana"/>
                <a:sym typeface="Verdana"/>
              </a:rPr>
              <a:t>a data mining process, a learning technique</a:t>
            </a:r>
            <a:r>
              <a:rPr lang="en" sz="1200">
                <a:solidFill>
                  <a:srgbClr val="424242"/>
                </a:solidFill>
                <a:highlight>
                  <a:schemeClr val="lt1"/>
                </a:highlight>
                <a:latin typeface="Verdana"/>
                <a:ea typeface="Verdana"/>
                <a:cs typeface="Verdana"/>
                <a:sym typeface="Verdana"/>
              </a:rPr>
              <a:t> of finding the rules that may govern associations and relationship between sets of items.</a:t>
            </a:r>
            <a:endParaRPr sz="1200">
              <a:solidFill>
                <a:srgbClr val="424242"/>
              </a:solidFill>
              <a:highlight>
                <a:schemeClr val="lt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24242"/>
              </a:solidFill>
              <a:highlight>
                <a:schemeClr val="lt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Suppose that we a </a:t>
            </a:r>
            <a:r>
              <a:rPr b="1"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relationship A arrow B</a:t>
            </a: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, that means if a customer buy item A, he also buy item B, and we need to evaluate </a:t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>
                <a:solidFill>
                  <a:srgbClr val="42424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this relationship is reliable or not. How we can do that?</a:t>
            </a:r>
            <a:endParaRPr sz="1200">
              <a:solidFill>
                <a:srgbClr val="42424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3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43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3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43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43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3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3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3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43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3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3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3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3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3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3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3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" name="Google Shape;29;p44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0" name="Google Shape;30;p44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4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34" name="Google Shape;34;p45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" name="Google Shape;35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" name="Google Shape;38;p46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9" name="Google Shape;39;p4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4" name="Google Shape;44;p4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42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b="0" i="0" sz="3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4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28.png"/><Relationship Id="rId6" Type="http://schemas.openxmlformats.org/officeDocument/2006/relationships/hyperlink" Target="https://www.thedataschool.co.uk/liu-zhang/understanding-lift-for-market-basket-analysi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0.png"/><Relationship Id="rId6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 txBox="1"/>
          <p:nvPr>
            <p:ph type="ctrTitle"/>
          </p:nvPr>
        </p:nvSpPr>
        <p:spPr>
          <a:xfrm>
            <a:off x="1700185" y="1229850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</a:pPr>
            <a:r>
              <a:rPr lang="en"/>
              <a:t>Apriori Algorithm</a:t>
            </a:r>
            <a:endParaRPr/>
          </a:p>
        </p:txBody>
      </p:sp>
      <p:sp>
        <p:nvSpPr>
          <p:cNvPr id="50" name="Google Shape;50;p1"/>
          <p:cNvSpPr txBox="1"/>
          <p:nvPr/>
        </p:nvSpPr>
        <p:spPr>
          <a:xfrm>
            <a:off x="1700175" y="3110250"/>
            <a:ext cx="5347800" cy="18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Group 9:</a:t>
            </a:r>
            <a:endParaRPr b="1" i="0" sz="19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Trương Đăng Quang	- 	1952940</a:t>
            </a:r>
            <a:endParaRPr b="0" i="0" sz="16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Nguyễn Quốc Quy		- 	1852704</a:t>
            </a:r>
            <a:endParaRPr b="0" i="0" sz="16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Nguyễn Đình Sáng		-	1952955</a:t>
            </a:r>
            <a:endParaRPr b="0" i="0" sz="16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Nguyễn Minh Tâm		- 	1952968</a:t>
            </a:r>
            <a:endParaRPr b="0" i="0" sz="16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/>
          <p:nvPr>
            <p:ph type="ctrTitle"/>
          </p:nvPr>
        </p:nvSpPr>
        <p:spPr>
          <a:xfrm>
            <a:off x="1090875" y="555350"/>
            <a:ext cx="3870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9600"/>
              <a:t>A → B</a:t>
            </a:r>
            <a:endParaRPr sz="9600"/>
          </a:p>
        </p:txBody>
      </p:sp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1409770" y="1470513"/>
            <a:ext cx="38190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/>
              <a:t>If 		                   Then</a:t>
            </a:r>
            <a:endParaRPr b="1"/>
          </a:p>
        </p:txBody>
      </p:sp>
      <p:pic>
        <p:nvPicPr>
          <p:cNvPr id="134" name="Google Shape;13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300" y="1333725"/>
            <a:ext cx="3409450" cy="23766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10"/>
          <p:cNvGrpSpPr/>
          <p:nvPr/>
        </p:nvGrpSpPr>
        <p:grpSpPr>
          <a:xfrm>
            <a:off x="858725" y="2414725"/>
            <a:ext cx="4400025" cy="2377650"/>
            <a:chOff x="858725" y="2414725"/>
            <a:chExt cx="4400025" cy="2377650"/>
          </a:xfrm>
        </p:grpSpPr>
        <p:sp>
          <p:nvSpPr>
            <p:cNvPr id="136" name="Google Shape;136;p10"/>
            <p:cNvSpPr/>
            <p:nvPr/>
          </p:nvSpPr>
          <p:spPr>
            <a:xfrm>
              <a:off x="858725" y="3029125"/>
              <a:ext cx="2081100" cy="1239300"/>
            </a:xfrm>
            <a:prstGeom prst="roundRect">
              <a:avLst>
                <a:gd fmla="val 16667" name="adj"/>
              </a:avLst>
            </a:prstGeom>
            <a:solidFill>
              <a:srgbClr val="398BA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Measure</a:t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Association</a:t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3587150" y="2414725"/>
              <a:ext cx="1671600" cy="61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Support</a:t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>
              <a:off x="3587150" y="3296350"/>
              <a:ext cx="1671600" cy="61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Confidence</a:t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>
              <a:off x="3587150" y="4177975"/>
              <a:ext cx="1671600" cy="61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Lift</a:t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0" name="Google Shape;140;p10"/>
            <p:cNvCxnSpPr>
              <a:stCxn id="136" idx="3"/>
              <a:endCxn id="137" idx="1"/>
            </p:cNvCxnSpPr>
            <p:nvPr/>
          </p:nvCxnSpPr>
          <p:spPr>
            <a:xfrm flipH="1" rot="10800000">
              <a:off x="2939825" y="2722075"/>
              <a:ext cx="647400" cy="926700"/>
            </a:xfrm>
            <a:prstGeom prst="curvedConnector3">
              <a:avLst>
                <a:gd fmla="val 49994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</p:cxnSp>
        <p:cxnSp>
          <p:nvCxnSpPr>
            <p:cNvPr id="141" name="Google Shape;141;p10"/>
            <p:cNvCxnSpPr>
              <a:stCxn id="136" idx="3"/>
              <a:endCxn id="138" idx="1"/>
            </p:cNvCxnSpPr>
            <p:nvPr/>
          </p:nvCxnSpPr>
          <p:spPr>
            <a:xfrm flipH="1" rot="10800000">
              <a:off x="2939825" y="3603475"/>
              <a:ext cx="647400" cy="45300"/>
            </a:xfrm>
            <a:prstGeom prst="curvedConnector3">
              <a:avLst>
                <a:gd fmla="val 49994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</p:cxnSp>
        <p:cxnSp>
          <p:nvCxnSpPr>
            <p:cNvPr id="142" name="Google Shape;142;p10"/>
            <p:cNvCxnSpPr>
              <a:stCxn id="136" idx="3"/>
              <a:endCxn id="139" idx="1"/>
            </p:cNvCxnSpPr>
            <p:nvPr/>
          </p:nvCxnSpPr>
          <p:spPr>
            <a:xfrm>
              <a:off x="2939825" y="3648775"/>
              <a:ext cx="647400" cy="836400"/>
            </a:xfrm>
            <a:prstGeom prst="curvedConnector3">
              <a:avLst>
                <a:gd fmla="val 49994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</p:cxnSp>
      </p:grpSp>
      <p:sp>
        <p:nvSpPr>
          <p:cNvPr id="143" name="Google Shape;143;p10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144" name="Google Shape;144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8494" y="3221283"/>
            <a:ext cx="2412925" cy="12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350" y="147475"/>
            <a:ext cx="3215150" cy="24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2"/>
          <p:cNvSpPr txBox="1"/>
          <p:nvPr/>
        </p:nvSpPr>
        <p:spPr>
          <a:xfrm>
            <a:off x="763900" y="2482375"/>
            <a:ext cx="343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Support - The area of the orange circle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52" name="Google Shape;15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39615" y="432350"/>
            <a:ext cx="3276135" cy="247053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2"/>
          <p:cNvSpPr txBox="1"/>
          <p:nvPr/>
        </p:nvSpPr>
        <p:spPr>
          <a:xfrm>
            <a:off x="5139614" y="2775023"/>
            <a:ext cx="3644622" cy="10156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Confidence - The ratio of orange (overlap) area with respect to blue area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4" name="Google Shape;154;p12"/>
          <p:cNvSpPr txBox="1"/>
          <p:nvPr/>
        </p:nvSpPr>
        <p:spPr>
          <a:xfrm>
            <a:off x="2403875" y="4298470"/>
            <a:ext cx="3539700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Lift - The ratio of probabilities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5" name="Google Shape;155;p12"/>
          <p:cNvSpPr txBox="1"/>
          <p:nvPr/>
        </p:nvSpPr>
        <p:spPr>
          <a:xfrm>
            <a:off x="-9025" y="4708150"/>
            <a:ext cx="24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b="0" i="0" lang="en" sz="1400" u="sng" cap="none" strike="noStrike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The Data School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6" name="Google Shape;156;p12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157" name="Google Shape;15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"/>
          <p:cNvSpPr txBox="1"/>
          <p:nvPr>
            <p:ph type="ctrTitle"/>
          </p:nvPr>
        </p:nvSpPr>
        <p:spPr>
          <a:xfrm>
            <a:off x="957350" y="1890650"/>
            <a:ext cx="3870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4800"/>
              <a:t>A → B</a:t>
            </a:r>
            <a:endParaRPr sz="4800"/>
          </a:p>
        </p:txBody>
      </p:sp>
      <p:sp>
        <p:nvSpPr>
          <p:cNvPr id="163" name="Google Shape;163;p11"/>
          <p:cNvSpPr txBox="1"/>
          <p:nvPr>
            <p:ph idx="1" type="subTitle"/>
          </p:nvPr>
        </p:nvSpPr>
        <p:spPr>
          <a:xfrm>
            <a:off x="1073385" y="2827949"/>
            <a:ext cx="2216956" cy="595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2800"/>
              <a:t>If 	         Then</a:t>
            </a:r>
            <a:endParaRPr b="1" sz="2800"/>
          </a:p>
        </p:txBody>
      </p:sp>
      <p:sp>
        <p:nvSpPr>
          <p:cNvPr id="164" name="Google Shape;164;p11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pic>
        <p:nvPicPr>
          <p:cNvPr id="165" name="Google Shape;16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1250" y="752688"/>
            <a:ext cx="4011900" cy="3638100"/>
          </a:xfrm>
          <a:prstGeom prst="roundRect">
            <a:avLst>
              <a:gd fmla="val 2305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66" name="Google Shape;16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3"/>
          <p:cNvPicPr preferRelativeResize="0"/>
          <p:nvPr/>
        </p:nvPicPr>
        <p:blipFill rotWithShape="1">
          <a:blip r:embed="rId3">
            <a:alphaModFix/>
          </a:blip>
          <a:srcRect b="0" l="38092" r="8925" t="0"/>
          <a:stretch/>
        </p:blipFill>
        <p:spPr>
          <a:xfrm>
            <a:off x="517775" y="754125"/>
            <a:ext cx="1176675" cy="18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3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pic>
        <p:nvPicPr>
          <p:cNvPr id="173" name="Google Shape;173;p13"/>
          <p:cNvPicPr preferRelativeResize="0"/>
          <p:nvPr/>
        </p:nvPicPr>
        <p:blipFill rotWithShape="1">
          <a:blip r:embed="rId3">
            <a:alphaModFix/>
          </a:blip>
          <a:srcRect b="0" l="38092" r="8925" t="0"/>
          <a:stretch/>
        </p:blipFill>
        <p:spPr>
          <a:xfrm>
            <a:off x="1989475" y="754125"/>
            <a:ext cx="1176675" cy="18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 b="0" l="38092" r="8925" t="0"/>
          <a:stretch/>
        </p:blipFill>
        <p:spPr>
          <a:xfrm>
            <a:off x="3461175" y="754125"/>
            <a:ext cx="1176675" cy="18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3">
            <a:alphaModFix/>
          </a:blip>
          <a:srcRect b="0" l="38092" r="8925" t="0"/>
          <a:stretch/>
        </p:blipFill>
        <p:spPr>
          <a:xfrm>
            <a:off x="1253625" y="2571750"/>
            <a:ext cx="1176675" cy="18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3"/>
          <p:cNvPicPr preferRelativeResize="0"/>
          <p:nvPr/>
        </p:nvPicPr>
        <p:blipFill rotWithShape="1">
          <a:blip r:embed="rId3">
            <a:alphaModFix/>
          </a:blip>
          <a:srcRect b="0" l="38092" r="8925" t="0"/>
          <a:stretch/>
        </p:blipFill>
        <p:spPr>
          <a:xfrm>
            <a:off x="2725325" y="2571750"/>
            <a:ext cx="1176675" cy="18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3"/>
          <p:cNvSpPr txBox="1"/>
          <p:nvPr/>
        </p:nvSpPr>
        <p:spPr>
          <a:xfrm>
            <a:off x="651475" y="10741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A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8" name="Google Shape;178;p13"/>
          <p:cNvSpPr txBox="1"/>
          <p:nvPr/>
        </p:nvSpPr>
        <p:spPr>
          <a:xfrm>
            <a:off x="2141025" y="10741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A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9" name="Google Shape;179;p13"/>
          <p:cNvSpPr txBox="1"/>
          <p:nvPr/>
        </p:nvSpPr>
        <p:spPr>
          <a:xfrm>
            <a:off x="1393075" y="28578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A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0" name="Google Shape;180;p13"/>
          <p:cNvSpPr txBox="1"/>
          <p:nvPr/>
        </p:nvSpPr>
        <p:spPr>
          <a:xfrm>
            <a:off x="1320475" y="141865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B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1" name="Google Shape;181;p13"/>
          <p:cNvSpPr txBox="1"/>
          <p:nvPr/>
        </p:nvSpPr>
        <p:spPr>
          <a:xfrm>
            <a:off x="1253625" y="199520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</a:t>
            </a:r>
            <a:endParaRPr b="1" i="0" sz="1600" u="none" cap="none" strike="noStrike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2" name="Google Shape;182;p13"/>
          <p:cNvSpPr txBox="1"/>
          <p:nvPr/>
        </p:nvSpPr>
        <p:spPr>
          <a:xfrm>
            <a:off x="2761000" y="141865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3" name="Google Shape;183;p13"/>
          <p:cNvSpPr txBox="1"/>
          <p:nvPr/>
        </p:nvSpPr>
        <p:spPr>
          <a:xfrm>
            <a:off x="2725325" y="199520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</a:t>
            </a:r>
            <a:endParaRPr b="1" i="0" sz="1600" u="none" cap="none" strike="noStrike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4" name="Google Shape;184;p13"/>
          <p:cNvSpPr txBox="1"/>
          <p:nvPr/>
        </p:nvSpPr>
        <p:spPr>
          <a:xfrm>
            <a:off x="3639500" y="10741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B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5" name="Google Shape;185;p13"/>
          <p:cNvSpPr txBox="1"/>
          <p:nvPr/>
        </p:nvSpPr>
        <p:spPr>
          <a:xfrm>
            <a:off x="4251000" y="1418638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6" name="Google Shape;186;p13"/>
          <p:cNvSpPr txBox="1"/>
          <p:nvPr/>
        </p:nvSpPr>
        <p:spPr>
          <a:xfrm>
            <a:off x="4197025" y="203172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</a:t>
            </a:r>
            <a:endParaRPr b="1" i="0" sz="1600" u="none" cap="none" strike="noStrike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7" name="Google Shape;187;p13"/>
          <p:cNvSpPr txBox="1"/>
          <p:nvPr/>
        </p:nvSpPr>
        <p:spPr>
          <a:xfrm>
            <a:off x="2064825" y="3220475"/>
            <a:ext cx="15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D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8" name="Google Shape;188;p13"/>
          <p:cNvSpPr txBox="1"/>
          <p:nvPr/>
        </p:nvSpPr>
        <p:spPr>
          <a:xfrm>
            <a:off x="1970775" y="383240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E</a:t>
            </a:r>
            <a:endParaRPr b="1" i="0" sz="1600" u="none" cap="none" strike="noStrike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9" name="Google Shape;189;p13"/>
          <p:cNvSpPr txBox="1"/>
          <p:nvPr/>
        </p:nvSpPr>
        <p:spPr>
          <a:xfrm>
            <a:off x="2827450" y="28578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B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90" name="Google Shape;190;p13"/>
          <p:cNvSpPr txBox="1"/>
          <p:nvPr/>
        </p:nvSpPr>
        <p:spPr>
          <a:xfrm>
            <a:off x="3501725" y="3220475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</a:t>
            </a:r>
            <a:endParaRPr b="1" i="0" sz="1600" u="none" cap="none" strike="noStrike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91" name="Google Shape;191;p13"/>
          <p:cNvSpPr txBox="1"/>
          <p:nvPr/>
        </p:nvSpPr>
        <p:spPr>
          <a:xfrm>
            <a:off x="3461175" y="3832400"/>
            <a:ext cx="33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E</a:t>
            </a:r>
            <a:endParaRPr b="1" i="0" sz="1600" u="none" cap="none" strike="noStrike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aphicFrame>
        <p:nvGraphicFramePr>
          <p:cNvPr id="192" name="Google Shape;192;p13"/>
          <p:cNvGraphicFramePr/>
          <p:nvPr/>
        </p:nvGraphicFramePr>
        <p:xfrm>
          <a:off x="5374275" y="11852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76350"/>
                <a:gridCol w="1502450"/>
              </a:tblGrid>
              <a:tr h="505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T1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endParaRPr b="1" sz="2000" u="none" cap="none" strike="noStrike">
                        <a:solidFill>
                          <a:srgbClr val="980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505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T2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20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505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T3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20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505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T4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BF9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E</a:t>
                      </a:r>
                      <a:endParaRPr b="1" sz="2000" u="none" cap="none" strike="noStrike">
                        <a:solidFill>
                          <a:srgbClr val="BF9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505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T5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BF9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E</a:t>
                      </a:r>
                      <a:endParaRPr b="1" sz="2000" u="none" cap="none" strike="noStrike">
                        <a:solidFill>
                          <a:srgbClr val="BF9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3" name="Google Shape;193;p1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g17f16cd2d94_0_0"/>
          <p:cNvGrpSpPr/>
          <p:nvPr/>
        </p:nvGrpSpPr>
        <p:grpSpPr>
          <a:xfrm>
            <a:off x="-2956675" y="-76250"/>
            <a:ext cx="7826474" cy="2527300"/>
            <a:chOff x="-1127875" y="-457250"/>
            <a:chExt cx="7826474" cy="2527300"/>
          </a:xfrm>
        </p:grpSpPr>
        <p:pic>
          <p:nvPicPr>
            <p:cNvPr id="199" name="Google Shape;199;g17f16cd2d94_0_0"/>
            <p:cNvPicPr preferRelativeResize="0"/>
            <p:nvPr/>
          </p:nvPicPr>
          <p:blipFill rotWithShape="1">
            <a:blip r:embed="rId3">
              <a:alphaModFix/>
            </a:blip>
            <a:srcRect b="50864" l="0" r="0" t="0"/>
            <a:stretch/>
          </p:blipFill>
          <p:spPr>
            <a:xfrm>
              <a:off x="-1127875" y="-457250"/>
              <a:ext cx="7826474" cy="2527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g17f16cd2d94_0_0"/>
            <p:cNvSpPr txBox="1"/>
            <p:nvPr/>
          </p:nvSpPr>
          <p:spPr>
            <a:xfrm>
              <a:off x="3110250" y="245025"/>
              <a:ext cx="1761600" cy="15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Rules: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 → D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 → A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 → C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B, C → A</a:t>
              </a:r>
              <a:endParaRPr b="1" i="0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  <p:graphicFrame>
        <p:nvGraphicFramePr>
          <p:cNvPr id="201" name="Google Shape;201;g17f16cd2d94_0_0"/>
          <p:cNvGraphicFramePr/>
          <p:nvPr/>
        </p:nvGraphicFramePr>
        <p:xfrm>
          <a:off x="4175775" y="320423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1013475"/>
                <a:gridCol w="1011000"/>
                <a:gridCol w="1286500"/>
                <a:gridCol w="116412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Rule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Support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Confidence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Lift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→ </a:t>
                      </a:r>
                      <a:r>
                        <a:rPr b="1" lang="en" sz="14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14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2/5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2/3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10/9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</a:tbl>
          </a:graphicData>
        </a:graphic>
      </p:graphicFrame>
      <p:sp>
        <p:nvSpPr>
          <p:cNvPr id="202" name="Google Shape;202;g17f16cd2d94_0_0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03" name="Google Shape;203;g17f16cd2d94_0_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04" name="Google Shape;204;g17f16cd2d94_0_0"/>
          <p:cNvGraphicFramePr/>
          <p:nvPr/>
        </p:nvGraphicFramePr>
        <p:xfrm>
          <a:off x="1923925" y="25772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98750"/>
                <a:gridCol w="1141825"/>
              </a:tblGrid>
              <a:tr h="3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T1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endParaRPr b="1" sz="2000" u="none" cap="none" strike="noStrike">
                        <a:solidFill>
                          <a:srgbClr val="980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T2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20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T3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20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T4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BF9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E</a:t>
                      </a:r>
                      <a:endParaRPr b="1" sz="2000" u="none" cap="none" strike="noStrike">
                        <a:solidFill>
                          <a:srgbClr val="BF9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T5</a:t>
                      </a:r>
                      <a:endParaRPr sz="20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B, </a:t>
                      </a:r>
                      <a:r>
                        <a:rPr b="1" lang="en" sz="2000" u="none" cap="none" strike="noStrike">
                          <a:solidFill>
                            <a:srgbClr val="98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20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, </a:t>
                      </a:r>
                      <a:r>
                        <a:rPr b="1" lang="en" sz="2000" u="none" cap="none" strike="noStrike">
                          <a:solidFill>
                            <a:srgbClr val="BF9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E</a:t>
                      </a:r>
                      <a:endParaRPr b="1" sz="2000" u="none" cap="none" strike="noStrike">
                        <a:solidFill>
                          <a:srgbClr val="BF9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pic>
        <p:nvPicPr>
          <p:cNvPr id="205" name="Google Shape;205;g17f16cd2d94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5777" y="467000"/>
            <a:ext cx="4205400" cy="2377200"/>
          </a:xfrm>
          <a:prstGeom prst="roundRect">
            <a:avLst>
              <a:gd fmla="val 5294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4"/>
          <p:cNvGrpSpPr/>
          <p:nvPr/>
        </p:nvGrpSpPr>
        <p:grpSpPr>
          <a:xfrm>
            <a:off x="-2956686" y="-76250"/>
            <a:ext cx="7826488" cy="5143500"/>
            <a:chOff x="-1127886" y="-457250"/>
            <a:chExt cx="7826488" cy="5143500"/>
          </a:xfrm>
        </p:grpSpPr>
        <p:pic>
          <p:nvPicPr>
            <p:cNvPr id="211" name="Google Shape;211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127886" y="-457250"/>
              <a:ext cx="7826488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14"/>
            <p:cNvSpPr txBox="1"/>
            <p:nvPr/>
          </p:nvSpPr>
          <p:spPr>
            <a:xfrm>
              <a:off x="3110250" y="245025"/>
              <a:ext cx="1761600" cy="15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Rules: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 → D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 → A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 → C</a:t>
              </a:r>
              <a:b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</a:br>
              <a:r>
                <a:rPr b="1" i="0" lang="en" sz="1800" u="none" cap="none" strike="noStrike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B, C → A</a:t>
              </a:r>
              <a:endParaRPr b="1" i="0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  <p:graphicFrame>
        <p:nvGraphicFramePr>
          <p:cNvPr id="213" name="Google Shape;213;p14"/>
          <p:cNvGraphicFramePr/>
          <p:nvPr/>
        </p:nvGraphicFramePr>
        <p:xfrm>
          <a:off x="3984525" y="15049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1034900"/>
                <a:gridCol w="953325"/>
                <a:gridCol w="1264850"/>
                <a:gridCol w="131662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Rule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Support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Confidence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Lift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→ </a:t>
                      </a:r>
                      <a:r>
                        <a:rPr b="1" lang="en" sz="1400" u="none" cap="none" strike="noStrike">
                          <a:solidFill>
                            <a:srgbClr val="38761D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</a:t>
                      </a:r>
                      <a:endParaRPr b="1" sz="1400" u="none" cap="none" strike="noStrike">
                        <a:solidFill>
                          <a:srgbClr val="38761D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2/5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2/3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10/9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99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→ </a:t>
                      </a: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2/5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2/4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5/6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→ </a:t>
                      </a:r>
                      <a:r>
                        <a:rPr b="1" lang="en" sz="1400" u="none" cap="none" strike="noStrike">
                          <a:solidFill>
                            <a:srgbClr val="99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endParaRPr b="1" sz="1400" u="none" cap="none" strike="noStrike">
                        <a:solidFill>
                          <a:srgbClr val="990000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2/5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2/3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5/6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B, </a:t>
                      </a:r>
                      <a:r>
                        <a:rPr b="1" lang="en" sz="1400" u="none" cap="none" strike="noStrike">
                          <a:solidFill>
                            <a:srgbClr val="990000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r>
                        <a:rPr b="1"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→ </a:t>
                      </a: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1/5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1/3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5/9</a:t>
                      </a:r>
                      <a:endParaRPr sz="1400" u="none" cap="none" strike="noStrike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</a:tbl>
          </a:graphicData>
        </a:graphic>
      </p:graphicFrame>
      <p:sp>
        <p:nvSpPr>
          <p:cNvPr id="214" name="Google Shape;214;p14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15" name="Google Shape;215;p1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6000">
                <a:solidFill>
                  <a:schemeClr val="accent4"/>
                </a:solidFill>
              </a:rPr>
              <a:t>3.</a:t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Apriori Algorithm</a:t>
            </a:r>
            <a:endParaRPr/>
          </a:p>
        </p:txBody>
      </p:sp>
      <p:sp>
        <p:nvSpPr>
          <p:cNvPr id="221" name="Google Shape;22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Apriori Algorithm</a:t>
            </a:r>
            <a:endParaRPr sz="3000"/>
          </a:p>
        </p:txBody>
      </p:sp>
      <p:sp>
        <p:nvSpPr>
          <p:cNvPr id="227" name="Google Shape;227;p16"/>
          <p:cNvSpPr txBox="1"/>
          <p:nvPr>
            <p:ph idx="1" type="body"/>
          </p:nvPr>
        </p:nvSpPr>
        <p:spPr>
          <a:xfrm>
            <a:off x="786150" y="862125"/>
            <a:ext cx="75717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Proposed by R. Agrawal &amp; R. Srikanth in 1994.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Name of the algorithm is based on the fact that it uses </a:t>
            </a:r>
            <a:r>
              <a:rPr i="1" lang="en" sz="2200"/>
              <a:t>prior knowledge</a:t>
            </a:r>
            <a:r>
              <a:rPr lang="en" sz="2200"/>
              <a:t> of the frequent itemset properties.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Employ iterative approach known as </a:t>
            </a:r>
            <a:r>
              <a:rPr i="1" lang="en" sz="2200"/>
              <a:t>level-wise</a:t>
            </a:r>
            <a:r>
              <a:rPr lang="en" sz="2200"/>
              <a:t> search where </a:t>
            </a:r>
            <a:r>
              <a:rPr i="1" lang="en" sz="2200"/>
              <a:t>k</a:t>
            </a:r>
            <a:r>
              <a:rPr lang="en" sz="2200"/>
              <a:t>-itemsets are used to explore </a:t>
            </a:r>
            <a:r>
              <a:rPr i="1" lang="en" sz="2200"/>
              <a:t>(k+1)</a:t>
            </a:r>
            <a:r>
              <a:rPr lang="en" sz="2200"/>
              <a:t>-itemsets.</a:t>
            </a:r>
            <a:endParaRPr sz="2200"/>
          </a:p>
        </p:txBody>
      </p:sp>
      <p:pic>
        <p:nvPicPr>
          <p:cNvPr id="228" name="Google Shape;2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2163" y="2923050"/>
            <a:ext cx="3719676" cy="185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6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30" name="Google Shape;230;p1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Apriori Method</a:t>
            </a:r>
            <a:endParaRPr sz="3000"/>
          </a:p>
        </p:txBody>
      </p:sp>
      <p:sp>
        <p:nvSpPr>
          <p:cNvPr id="236" name="Google Shape;236;p17"/>
          <p:cNvSpPr txBox="1"/>
          <p:nvPr>
            <p:ph idx="1" type="body"/>
          </p:nvPr>
        </p:nvSpPr>
        <p:spPr>
          <a:xfrm>
            <a:off x="786150" y="862125"/>
            <a:ext cx="75717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Method: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Initially, scan DB once to get frequent 1-itemset.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rgbClr val="FF0000"/>
                </a:solidFill>
              </a:rPr>
              <a:t>Generate</a:t>
            </a:r>
            <a:r>
              <a:rPr lang="en" sz="2200"/>
              <a:t> length (k+1) </a:t>
            </a:r>
            <a:r>
              <a:rPr lang="en" sz="2200">
                <a:solidFill>
                  <a:srgbClr val="FF0000"/>
                </a:solidFill>
              </a:rPr>
              <a:t>candidate</a:t>
            </a:r>
            <a:r>
              <a:rPr lang="en" sz="2200"/>
              <a:t> itemsets from length k </a:t>
            </a:r>
            <a:r>
              <a:rPr lang="en" sz="2200">
                <a:solidFill>
                  <a:srgbClr val="FF0000"/>
                </a:solidFill>
              </a:rPr>
              <a:t>frequent</a:t>
            </a:r>
            <a:r>
              <a:rPr lang="en" sz="2200"/>
              <a:t> itemsets.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Terminate when no frequent or candidate set can be generated.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To improve the efficiency, use Apriori property to reduce the search space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sz="2200">
                <a:solidFill>
                  <a:srgbClr val="FF0000"/>
                </a:solidFill>
              </a:rPr>
              <a:t>All non-empty subsets of a frequent itemset must also be frequent</a:t>
            </a:r>
            <a:endParaRPr sz="2200">
              <a:solidFill>
                <a:srgbClr val="FF0000"/>
              </a:solidFill>
            </a:endParaRPr>
          </a:p>
        </p:txBody>
      </p:sp>
      <p:sp>
        <p:nvSpPr>
          <p:cNvPr id="237" name="Google Shape;237;p17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38" name="Google Shape;238;p1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8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Apriori Algorithm - Example</a:t>
            </a:r>
            <a:endParaRPr sz="3000"/>
          </a:p>
        </p:txBody>
      </p:sp>
      <p:graphicFrame>
        <p:nvGraphicFramePr>
          <p:cNvPr id="244" name="Google Shape;244;p18"/>
          <p:cNvGraphicFramePr/>
          <p:nvPr/>
        </p:nvGraphicFramePr>
        <p:xfrm>
          <a:off x="786150" y="1724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73475"/>
                <a:gridCol w="973475"/>
              </a:tblGrid>
              <a:tr h="281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Tid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  <a:tr h="281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A, C, 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1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B, C, 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5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A, B, C, 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1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B, 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5" name="Google Shape;245;p18"/>
          <p:cNvGraphicFramePr/>
          <p:nvPr/>
        </p:nvGraphicFramePr>
        <p:xfrm>
          <a:off x="3786350" y="152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35025"/>
                <a:gridCol w="835025"/>
              </a:tblGrid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{D}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5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6" name="Google Shape;246;p18"/>
          <p:cNvGraphicFramePr/>
          <p:nvPr/>
        </p:nvGraphicFramePr>
        <p:xfrm>
          <a:off x="6687800" y="16610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35025"/>
                <a:gridCol w="835025"/>
              </a:tblGrid>
              <a:tr h="459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9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9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9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9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247" name="Google Shape;247;p18"/>
          <p:cNvCxnSpPr/>
          <p:nvPr/>
        </p:nvCxnSpPr>
        <p:spPr>
          <a:xfrm>
            <a:off x="2809725" y="2714700"/>
            <a:ext cx="9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8" name="Google Shape;248;p18"/>
          <p:cNvSpPr txBox="1"/>
          <p:nvPr/>
        </p:nvSpPr>
        <p:spPr>
          <a:xfrm>
            <a:off x="2825625" y="2242325"/>
            <a:ext cx="86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baseline="3000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scan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p18"/>
          <p:cNvCxnSpPr/>
          <p:nvPr/>
        </p:nvCxnSpPr>
        <p:spPr>
          <a:xfrm>
            <a:off x="5622100" y="2683138"/>
            <a:ext cx="9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50" name="Google Shape;250;p18"/>
          <p:cNvSpPr txBox="1"/>
          <p:nvPr/>
        </p:nvSpPr>
        <p:spPr>
          <a:xfrm>
            <a:off x="3968725" y="112587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>
            <a:off x="6856600" y="1217288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8"/>
          <p:cNvSpPr txBox="1"/>
          <p:nvPr/>
        </p:nvSpPr>
        <p:spPr>
          <a:xfrm>
            <a:off x="1080850" y="132397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p18"/>
          <p:cNvGrpSpPr/>
          <p:nvPr/>
        </p:nvGrpSpPr>
        <p:grpSpPr>
          <a:xfrm>
            <a:off x="1652327" y="4244989"/>
            <a:ext cx="5327928" cy="347749"/>
            <a:chOff x="4411974" y="2468676"/>
            <a:chExt cx="747328" cy="167437"/>
          </a:xfrm>
        </p:grpSpPr>
        <p:sp>
          <p:nvSpPr>
            <p:cNvPr id="254" name="Google Shape;254;p18"/>
            <p:cNvSpPr/>
            <p:nvPr/>
          </p:nvSpPr>
          <p:spPr>
            <a:xfrm>
              <a:off x="4411974" y="2468688"/>
              <a:ext cx="143407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4484142" y="2468676"/>
              <a:ext cx="675160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" name="Google Shape;256;p18"/>
          <p:cNvSpPr txBox="1"/>
          <p:nvPr/>
        </p:nvSpPr>
        <p:spPr>
          <a:xfrm>
            <a:off x="2732750" y="4218825"/>
            <a:ext cx="42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Itemset with support value &lt; min_sup is eliminated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57" name="Google Shape;257;p18"/>
          <p:cNvGrpSpPr/>
          <p:nvPr/>
        </p:nvGrpSpPr>
        <p:grpSpPr>
          <a:xfrm>
            <a:off x="786691" y="862391"/>
            <a:ext cx="1838843" cy="400206"/>
            <a:chOff x="4411970" y="4340222"/>
            <a:chExt cx="779468" cy="242682"/>
          </a:xfrm>
        </p:grpSpPr>
        <p:sp>
          <p:nvSpPr>
            <p:cNvPr id="258" name="Google Shape;258;p18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18"/>
          <p:cNvSpPr txBox="1"/>
          <p:nvPr/>
        </p:nvSpPr>
        <p:spPr>
          <a:xfrm>
            <a:off x="1337500" y="892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min_sup = 2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262" name="Google Shape;262;p18"/>
          <p:cNvGraphicFramePr/>
          <p:nvPr/>
        </p:nvGraphicFramePr>
        <p:xfrm>
          <a:off x="3786350" y="3110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35025"/>
                <a:gridCol w="835025"/>
              </a:tblGrid>
              <a:tr h="393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{D}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263" name="Google Shape;263;p18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64" name="Google Shape;264;p1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 txBox="1"/>
          <p:nvPr>
            <p:ph type="title"/>
          </p:nvPr>
        </p:nvSpPr>
        <p:spPr>
          <a:xfrm>
            <a:off x="482775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600"/>
              <a:t>Table of contents</a:t>
            </a:r>
            <a:endParaRPr sz="3600"/>
          </a:p>
        </p:txBody>
      </p:sp>
      <p:sp>
        <p:nvSpPr>
          <p:cNvPr id="57" name="Google Shape;57;p2"/>
          <p:cNvSpPr txBox="1"/>
          <p:nvPr/>
        </p:nvSpPr>
        <p:spPr>
          <a:xfrm>
            <a:off x="1428300" y="1010725"/>
            <a:ext cx="6853800" cy="4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91EA"/>
              </a:buClr>
              <a:buSzPts val="3000"/>
              <a:buFont typeface="Roboto Slab"/>
              <a:buAutoNum type="arabicPeriod"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Market Basket Analysis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19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3000"/>
              <a:buFont typeface="Roboto Slab"/>
              <a:buAutoNum type="arabicPeriod"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Association Rule Mining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19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3000"/>
              <a:buFont typeface="Roboto Slab"/>
              <a:buAutoNum type="arabicPeriod"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Apriori Algorithm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3000"/>
              <a:buFont typeface="Roboto Slab"/>
              <a:buAutoNum type="arabicPeriod"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Improve the efficiency of 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Apriori Algorithm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" sz="3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5.  Python demo</a:t>
            </a:r>
            <a:endParaRPr b="1" i="0" sz="3000" u="none" cap="none" strike="noStrike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58" name="Google Shape;58;p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Apriori Algorithm - Example</a:t>
            </a:r>
            <a:endParaRPr sz="3000"/>
          </a:p>
        </p:txBody>
      </p:sp>
      <p:graphicFrame>
        <p:nvGraphicFramePr>
          <p:cNvPr id="270" name="Google Shape;270;p19"/>
          <p:cNvGraphicFramePr/>
          <p:nvPr/>
        </p:nvGraphicFramePr>
        <p:xfrm>
          <a:off x="1310475" y="1370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73475"/>
              </a:tblGrid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B}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435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{A.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71" name="Google Shape;271;p19"/>
          <p:cNvGraphicFramePr/>
          <p:nvPr/>
        </p:nvGraphicFramePr>
        <p:xfrm>
          <a:off x="6786550" y="17388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82650"/>
                <a:gridCol w="882650"/>
              </a:tblGrid>
              <a:tr h="373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06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06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06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06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72" name="Google Shape;272;p19"/>
          <p:cNvGraphicFramePr/>
          <p:nvPr/>
        </p:nvGraphicFramePr>
        <p:xfrm>
          <a:off x="3761200" y="1353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10800"/>
                <a:gridCol w="810800"/>
              </a:tblGrid>
              <a:tr h="454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B}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{A. E}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3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3" name="Google Shape;273;p19"/>
          <p:cNvSpPr txBox="1"/>
          <p:nvPr/>
        </p:nvSpPr>
        <p:spPr>
          <a:xfrm>
            <a:off x="3962875" y="95377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9"/>
          <p:cNvSpPr txBox="1"/>
          <p:nvPr/>
        </p:nvSpPr>
        <p:spPr>
          <a:xfrm>
            <a:off x="7004875" y="133607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9"/>
          <p:cNvSpPr txBox="1"/>
          <p:nvPr/>
        </p:nvSpPr>
        <p:spPr>
          <a:xfrm>
            <a:off x="1590813" y="96047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p19"/>
          <p:cNvCxnSpPr/>
          <p:nvPr/>
        </p:nvCxnSpPr>
        <p:spPr>
          <a:xfrm>
            <a:off x="2488413" y="2563550"/>
            <a:ext cx="10683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77" name="Google Shape;277;p19"/>
          <p:cNvSpPr txBox="1"/>
          <p:nvPr/>
        </p:nvSpPr>
        <p:spPr>
          <a:xfrm>
            <a:off x="2535814" y="2116325"/>
            <a:ext cx="97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baseline="3000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scan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8" name="Google Shape;278;p19"/>
          <p:cNvCxnSpPr/>
          <p:nvPr/>
        </p:nvCxnSpPr>
        <p:spPr>
          <a:xfrm>
            <a:off x="5634675" y="2598150"/>
            <a:ext cx="9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79" name="Google Shape;279;p19"/>
          <p:cNvSpPr/>
          <p:nvPr/>
        </p:nvSpPr>
        <p:spPr>
          <a:xfrm>
            <a:off x="364490" y="2116336"/>
            <a:ext cx="548700" cy="56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0" name="Google Shape;280;p19"/>
          <p:cNvGraphicFramePr/>
          <p:nvPr/>
        </p:nvGraphicFramePr>
        <p:xfrm>
          <a:off x="3761200" y="180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10800"/>
                <a:gridCol w="810800"/>
              </a:tblGrid>
              <a:tr h="393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B}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1" name="Google Shape;281;p19"/>
          <p:cNvGraphicFramePr/>
          <p:nvPr/>
        </p:nvGraphicFramePr>
        <p:xfrm>
          <a:off x="3761200" y="26108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10800"/>
                <a:gridCol w="810800"/>
              </a:tblGrid>
              <a:tr h="400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{A, E}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282" name="Google Shape;282;p19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83" name="Google Shape;283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0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Apriori Algorithm - Example</a:t>
            </a:r>
            <a:endParaRPr sz="3000"/>
          </a:p>
        </p:txBody>
      </p:sp>
      <p:graphicFrame>
        <p:nvGraphicFramePr>
          <p:cNvPr id="289" name="Google Shape;289;p20"/>
          <p:cNvGraphicFramePr/>
          <p:nvPr/>
        </p:nvGraphicFramePr>
        <p:xfrm>
          <a:off x="2558175" y="2003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73475"/>
              </a:tblGrid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0" name="Google Shape;290;p20"/>
          <p:cNvGraphicFramePr/>
          <p:nvPr/>
        </p:nvGraphicFramePr>
        <p:xfrm>
          <a:off x="5533225" y="1993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01625"/>
                <a:gridCol w="901625"/>
              </a:tblGrid>
              <a:tr h="27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6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291" name="Google Shape;291;p20"/>
          <p:cNvCxnSpPr/>
          <p:nvPr/>
        </p:nvCxnSpPr>
        <p:spPr>
          <a:xfrm flipH="1" rot="10800000">
            <a:off x="3919388" y="2406263"/>
            <a:ext cx="12261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92" name="Google Shape;292;p20"/>
          <p:cNvSpPr txBox="1"/>
          <p:nvPr/>
        </p:nvSpPr>
        <p:spPr>
          <a:xfrm>
            <a:off x="4098325" y="1975313"/>
            <a:ext cx="86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baseline="3000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scan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0"/>
          <p:cNvSpPr/>
          <p:nvPr/>
        </p:nvSpPr>
        <p:spPr>
          <a:xfrm>
            <a:off x="1578390" y="1922986"/>
            <a:ext cx="548700" cy="56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0"/>
          <p:cNvSpPr txBox="1"/>
          <p:nvPr/>
        </p:nvSpPr>
        <p:spPr>
          <a:xfrm>
            <a:off x="2838500" y="1603150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0"/>
          <p:cNvSpPr txBox="1"/>
          <p:nvPr/>
        </p:nvSpPr>
        <p:spPr>
          <a:xfrm>
            <a:off x="5763888" y="1603150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0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297" name="Google Shape;297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1"/>
          <p:cNvSpPr txBox="1"/>
          <p:nvPr>
            <p:ph type="title"/>
          </p:nvPr>
        </p:nvSpPr>
        <p:spPr>
          <a:xfrm>
            <a:off x="786150" y="159525"/>
            <a:ext cx="75717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Generating Association Rules from Frequent Itemsets</a:t>
            </a:r>
            <a:endParaRPr sz="3000"/>
          </a:p>
        </p:txBody>
      </p:sp>
      <p:sp>
        <p:nvSpPr>
          <p:cNvPr id="303" name="Google Shape;303;p21"/>
          <p:cNvSpPr txBox="1"/>
          <p:nvPr>
            <p:ph idx="1" type="body"/>
          </p:nvPr>
        </p:nvSpPr>
        <p:spPr>
          <a:xfrm>
            <a:off x="786150" y="1140399"/>
            <a:ext cx="7571700" cy="3780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Method: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For each frequent itemset </a:t>
            </a:r>
            <a:r>
              <a:rPr i="1" lang="en" sz="2200"/>
              <a:t>l</a:t>
            </a:r>
            <a:r>
              <a:rPr lang="en" sz="2200"/>
              <a:t>, generate all nonempty subsets of </a:t>
            </a:r>
            <a:r>
              <a:rPr i="1" lang="en" sz="2200"/>
              <a:t>l</a:t>
            </a:r>
            <a:r>
              <a:rPr lang="en" sz="2200"/>
              <a:t>.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For every nonempty subset </a:t>
            </a:r>
            <a:r>
              <a:rPr i="1" lang="en" sz="2200"/>
              <a:t>s</a:t>
            </a:r>
            <a:r>
              <a:rPr lang="en" sz="2200"/>
              <a:t> of </a:t>
            </a:r>
            <a:r>
              <a:rPr i="1" lang="en" sz="2200"/>
              <a:t>l</a:t>
            </a:r>
            <a:r>
              <a:rPr lang="en" sz="2200"/>
              <a:t>, output the rule “</a:t>
            </a:r>
            <a:r>
              <a:rPr i="1" lang="en" sz="2200"/>
              <a:t>s</a:t>
            </a:r>
            <a:r>
              <a:rPr lang="en" sz="2200"/>
              <a:t>     </a:t>
            </a:r>
            <a:r>
              <a:rPr i="1" lang="en" sz="2200"/>
              <a:t>(l - s)</a:t>
            </a:r>
            <a:r>
              <a:rPr lang="en" sz="2200"/>
              <a:t>” if</a:t>
            </a:r>
            <a:endParaRPr sz="2200">
              <a:solidFill>
                <a:srgbClr val="FF0000"/>
              </a:solidFill>
            </a:endParaRPr>
          </a:p>
        </p:txBody>
      </p:sp>
      <p:sp>
        <p:nvSpPr>
          <p:cNvPr id="304" name="Google Shape;304;p21"/>
          <p:cNvSpPr/>
          <p:nvPr/>
        </p:nvSpPr>
        <p:spPr>
          <a:xfrm>
            <a:off x="7291176" y="2449437"/>
            <a:ext cx="230053" cy="11252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05" name="Google Shape;305;p21"/>
          <p:cNvGraphicFramePr/>
          <p:nvPr/>
        </p:nvGraphicFramePr>
        <p:xfrm>
          <a:off x="2308650" y="28880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2405550"/>
              </a:tblGrid>
              <a:tr h="85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i="1" lang="en" sz="2200" u="none" cap="none" strike="noStrike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support_count(l)</a:t>
                      </a:r>
                      <a:endParaRPr i="1" sz="2200" u="none" cap="none" strike="noStrike"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i="1" lang="en" sz="2200" u="none" cap="none" strike="noStrike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support_count(s)</a:t>
                      </a:r>
                      <a:endParaRPr i="1" sz="2200" u="none" cap="none" strike="noStrike"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6" name="Google Shape;306;p21"/>
          <p:cNvSpPr txBox="1"/>
          <p:nvPr/>
        </p:nvSpPr>
        <p:spPr>
          <a:xfrm>
            <a:off x="4639900" y="3479900"/>
            <a:ext cx="157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≥ </a:t>
            </a:r>
            <a:r>
              <a:rPr b="0" i="1" lang="en" sz="22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min_conf</a:t>
            </a:r>
            <a:endParaRPr b="0" i="1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7" name="Google Shape;307;p21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08" name="Google Shape;308;p2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2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Generating Association Rules - Example</a:t>
            </a:r>
            <a:endParaRPr sz="3000"/>
          </a:p>
        </p:txBody>
      </p:sp>
      <p:graphicFrame>
        <p:nvGraphicFramePr>
          <p:cNvPr id="314" name="Google Shape;314;p22"/>
          <p:cNvGraphicFramePr/>
          <p:nvPr/>
        </p:nvGraphicFramePr>
        <p:xfrm>
          <a:off x="3670363" y="1252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01625"/>
                <a:gridCol w="901625"/>
              </a:tblGrid>
              <a:tr h="27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6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5" name="Google Shape;315;p22"/>
          <p:cNvSpPr txBox="1"/>
          <p:nvPr/>
        </p:nvSpPr>
        <p:spPr>
          <a:xfrm>
            <a:off x="3901025" y="86212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p22"/>
          <p:cNvGrpSpPr/>
          <p:nvPr/>
        </p:nvGrpSpPr>
        <p:grpSpPr>
          <a:xfrm>
            <a:off x="1620903" y="2243039"/>
            <a:ext cx="5778492" cy="347749"/>
            <a:chOff x="4411974" y="2468676"/>
            <a:chExt cx="747328" cy="167437"/>
          </a:xfrm>
        </p:grpSpPr>
        <p:sp>
          <p:nvSpPr>
            <p:cNvPr id="317" name="Google Shape;317;p22"/>
            <p:cNvSpPr/>
            <p:nvPr/>
          </p:nvSpPr>
          <p:spPr>
            <a:xfrm>
              <a:off x="4411974" y="2468688"/>
              <a:ext cx="143407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4484142" y="2468676"/>
              <a:ext cx="675160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9" name="Google Shape;319;p22"/>
          <p:cNvSpPr txBox="1"/>
          <p:nvPr/>
        </p:nvSpPr>
        <p:spPr>
          <a:xfrm>
            <a:off x="2701175" y="2216825"/>
            <a:ext cx="482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I = {B, C, E}, subsets are {B}, {C}, {E}, {B, C}, {B, E}, {C, E}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0" name="Google Shape;320;p22"/>
          <p:cNvSpPr txBox="1"/>
          <p:nvPr>
            <p:ph idx="1" type="body"/>
          </p:nvPr>
        </p:nvSpPr>
        <p:spPr>
          <a:xfrm>
            <a:off x="724288" y="2788525"/>
            <a:ext cx="7571700" cy="10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Rule 1: </a:t>
            </a:r>
            <a:r>
              <a:rPr b="1" lang="en" sz="2200"/>
              <a:t>{B}     ({B, C, E} - {B})</a:t>
            </a:r>
            <a:r>
              <a:rPr lang="en" sz="2200"/>
              <a:t> means B      C &amp; E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Confidence(B) =  support(B, C, E) / support(B) = 2/3 = 66.67%.</a:t>
            </a:r>
            <a:endParaRPr sz="2200"/>
          </a:p>
        </p:txBody>
      </p:sp>
      <p:sp>
        <p:nvSpPr>
          <p:cNvPr id="321" name="Google Shape;321;p22"/>
          <p:cNvSpPr/>
          <p:nvPr/>
        </p:nvSpPr>
        <p:spPr>
          <a:xfrm>
            <a:off x="2044251" y="3007250"/>
            <a:ext cx="230053" cy="11252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2"/>
          <p:cNvSpPr/>
          <p:nvPr/>
        </p:nvSpPr>
        <p:spPr>
          <a:xfrm>
            <a:off x="5126051" y="3007250"/>
            <a:ext cx="230053" cy="11252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2"/>
          <p:cNvSpPr txBox="1"/>
          <p:nvPr>
            <p:ph idx="1" type="body"/>
          </p:nvPr>
        </p:nvSpPr>
        <p:spPr>
          <a:xfrm>
            <a:off x="724288" y="3684825"/>
            <a:ext cx="75717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Apply the same techniques to </a:t>
            </a:r>
            <a:r>
              <a:rPr b="1" lang="en" sz="2200"/>
              <a:t>C</a:t>
            </a:r>
            <a:r>
              <a:rPr lang="en" sz="2200"/>
              <a:t> &amp; </a:t>
            </a:r>
            <a:r>
              <a:rPr b="1" lang="en" sz="2200"/>
              <a:t>E</a:t>
            </a:r>
            <a:r>
              <a:rPr lang="en" sz="2200"/>
              <a:t>: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Confidence(C) = 2/3 = 66.67%	      Confidence(E) = 2/3 = 66.67%</a:t>
            </a:r>
            <a:endParaRPr sz="2200"/>
          </a:p>
        </p:txBody>
      </p:sp>
      <p:sp>
        <p:nvSpPr>
          <p:cNvPr id="324" name="Google Shape;324;p22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25" name="Google Shape;325;p2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Generating Association Rules - Example</a:t>
            </a:r>
            <a:endParaRPr sz="3000"/>
          </a:p>
        </p:txBody>
      </p:sp>
      <p:graphicFrame>
        <p:nvGraphicFramePr>
          <p:cNvPr id="331" name="Google Shape;331;p23"/>
          <p:cNvGraphicFramePr/>
          <p:nvPr/>
        </p:nvGraphicFramePr>
        <p:xfrm>
          <a:off x="3670363" y="1252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901625"/>
                <a:gridCol w="901625"/>
              </a:tblGrid>
              <a:tr h="27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Sup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6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{B, C, E}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32" name="Google Shape;332;p23"/>
          <p:cNvSpPr txBox="1"/>
          <p:nvPr/>
        </p:nvSpPr>
        <p:spPr>
          <a:xfrm>
            <a:off x="3901025" y="862125"/>
            <a:ext cx="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3" name="Google Shape;333;p23"/>
          <p:cNvGrpSpPr/>
          <p:nvPr/>
        </p:nvGrpSpPr>
        <p:grpSpPr>
          <a:xfrm>
            <a:off x="1620903" y="2243039"/>
            <a:ext cx="5778492" cy="347749"/>
            <a:chOff x="4411974" y="2468676"/>
            <a:chExt cx="747328" cy="167437"/>
          </a:xfrm>
        </p:grpSpPr>
        <p:sp>
          <p:nvSpPr>
            <p:cNvPr id="334" name="Google Shape;334;p23"/>
            <p:cNvSpPr/>
            <p:nvPr/>
          </p:nvSpPr>
          <p:spPr>
            <a:xfrm>
              <a:off x="4411974" y="2468688"/>
              <a:ext cx="143407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4484142" y="2468676"/>
              <a:ext cx="675160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p23"/>
          <p:cNvSpPr txBox="1"/>
          <p:nvPr/>
        </p:nvSpPr>
        <p:spPr>
          <a:xfrm>
            <a:off x="2701175" y="2216825"/>
            <a:ext cx="482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I = {B, C, E}, subsets are {B}, {C}, {E}, {B, C}, {B, E}, {C, E}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7" name="Google Shape;337;p23"/>
          <p:cNvSpPr txBox="1"/>
          <p:nvPr>
            <p:ph idx="1" type="body"/>
          </p:nvPr>
        </p:nvSpPr>
        <p:spPr>
          <a:xfrm>
            <a:off x="724288" y="2788525"/>
            <a:ext cx="7571700" cy="10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Rule 4: </a:t>
            </a:r>
            <a:r>
              <a:rPr b="1" lang="en" sz="2200"/>
              <a:t>{B, C}     ({B, C, E} - {B, C})</a:t>
            </a:r>
            <a:r>
              <a:rPr lang="en" sz="2200"/>
              <a:t> means B, C     E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Confidence(B, C) =  support(B, C, E) / support(B, C) = 1 = 100%.</a:t>
            </a:r>
            <a:endParaRPr sz="2200"/>
          </a:p>
        </p:txBody>
      </p:sp>
      <p:sp>
        <p:nvSpPr>
          <p:cNvPr id="338" name="Google Shape;338;p23"/>
          <p:cNvSpPr/>
          <p:nvPr/>
        </p:nvSpPr>
        <p:spPr>
          <a:xfrm>
            <a:off x="2340851" y="3010300"/>
            <a:ext cx="230053" cy="11252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5991026" y="3010300"/>
            <a:ext cx="230053" cy="11252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3"/>
          <p:cNvSpPr txBox="1"/>
          <p:nvPr>
            <p:ph idx="1" type="body"/>
          </p:nvPr>
        </p:nvSpPr>
        <p:spPr>
          <a:xfrm>
            <a:off x="724288" y="3684825"/>
            <a:ext cx="75717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Apply the same techniques to </a:t>
            </a:r>
            <a:r>
              <a:rPr b="1" lang="en" sz="2200"/>
              <a:t>{B, E}</a:t>
            </a:r>
            <a:r>
              <a:rPr lang="en" sz="2200"/>
              <a:t> &amp; </a:t>
            </a:r>
            <a:r>
              <a:rPr b="1" lang="en" sz="2200"/>
              <a:t>{C, E}</a:t>
            </a:r>
            <a:r>
              <a:rPr lang="en" sz="2200"/>
              <a:t>: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/>
              <a:t>Confidence(B, E) = 2/3 = 66.67%	 Confidence(C, E) = 1 = 100%</a:t>
            </a:r>
            <a:endParaRPr sz="2200"/>
          </a:p>
        </p:txBody>
      </p:sp>
      <p:sp>
        <p:nvSpPr>
          <p:cNvPr id="341" name="Google Shape;341;p23"/>
          <p:cNvSpPr txBox="1"/>
          <p:nvPr/>
        </p:nvSpPr>
        <p:spPr>
          <a:xfrm>
            <a:off x="7236600" y="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42" name="Google Shape;342;p2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"/>
          <p:cNvSpPr txBox="1"/>
          <p:nvPr>
            <p:ph type="ctrTitle"/>
          </p:nvPr>
        </p:nvSpPr>
        <p:spPr>
          <a:xfrm>
            <a:off x="1531035" y="1991850"/>
            <a:ext cx="6681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6000">
                <a:solidFill>
                  <a:schemeClr val="accent4"/>
                </a:solidFill>
              </a:rPr>
              <a:t>4.</a:t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Improve the efficiency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of Apriori Algorithm</a:t>
            </a:r>
            <a:endParaRPr/>
          </a:p>
        </p:txBody>
      </p:sp>
      <p:sp>
        <p:nvSpPr>
          <p:cNvPr id="348" name="Google Shape;34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Limitation of Apriori Algorithm</a:t>
            </a:r>
            <a:endParaRPr sz="3000"/>
          </a:p>
        </p:txBody>
      </p:sp>
      <p:sp>
        <p:nvSpPr>
          <p:cNvPr id="354" name="Google Shape;354;p25"/>
          <p:cNvSpPr txBox="1"/>
          <p:nvPr>
            <p:ph idx="1" type="body"/>
          </p:nvPr>
        </p:nvSpPr>
        <p:spPr>
          <a:xfrm>
            <a:off x="281100" y="862125"/>
            <a:ext cx="86004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Mining from a large dataset generates a large number of itemsets or subsets in each iteration.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Scanning the database too much can cause detrimental effect on the overall performance.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For example, a </a:t>
            </a:r>
            <a:r>
              <a:rPr lang="en" sz="2000">
                <a:solidFill>
                  <a:srgbClr val="FF0000"/>
                </a:solidFill>
              </a:rPr>
              <a:t>frequent itemset of length 100</a:t>
            </a:r>
            <a:r>
              <a:rPr lang="en" sz="2000"/>
              <a:t>, such as {a</a:t>
            </a:r>
            <a:r>
              <a:rPr baseline="-25000" lang="en" sz="2000"/>
              <a:t>1</a:t>
            </a:r>
            <a:r>
              <a:rPr lang="en" sz="2000"/>
              <a:t>, a</a:t>
            </a:r>
            <a:r>
              <a:rPr baseline="-25000" lang="en" sz="2000"/>
              <a:t>2</a:t>
            </a:r>
            <a:r>
              <a:rPr lang="en" sz="2000"/>
              <a:t>, ..., a</a:t>
            </a:r>
            <a:r>
              <a:rPr baseline="-25000" lang="en" sz="2000"/>
              <a:t>100</a:t>
            </a:r>
            <a:r>
              <a:rPr lang="en" sz="2000"/>
              <a:t>} contains </a:t>
            </a:r>
            <a:r>
              <a:rPr lang="en" sz="2000">
                <a:solidFill>
                  <a:srgbClr val="FF0000"/>
                </a:solidFill>
                <a:highlight>
                  <a:srgbClr val="FFFF00"/>
                </a:highlight>
              </a:rPr>
              <a:t>100 frequent 1-itemsets</a:t>
            </a:r>
            <a:r>
              <a:rPr lang="en" sz="2000"/>
              <a:t>: {a</a:t>
            </a:r>
            <a:r>
              <a:rPr baseline="-25000" lang="en" sz="2000"/>
              <a:t>1</a:t>
            </a:r>
            <a:r>
              <a:rPr lang="en" sz="2000"/>
              <a:t>}, {a</a:t>
            </a:r>
            <a:r>
              <a:rPr baseline="-25000" lang="en" sz="2000"/>
              <a:t>2</a:t>
            </a:r>
            <a:r>
              <a:rPr lang="en" sz="2000"/>
              <a:t>}, …, {a</a:t>
            </a:r>
            <a:r>
              <a:rPr baseline="-25000" lang="en" sz="2000"/>
              <a:t>100</a:t>
            </a:r>
            <a:r>
              <a:rPr lang="en" sz="2000"/>
              <a:t>};  </a:t>
            </a:r>
            <a:r>
              <a:rPr lang="en" sz="2000">
                <a:solidFill>
                  <a:srgbClr val="FF0000"/>
                </a:solidFill>
                <a:highlight>
                  <a:srgbClr val="FFFF00"/>
                </a:highlight>
              </a:rPr>
              <a:t>frequent 2-itemsets</a:t>
            </a:r>
            <a:r>
              <a:rPr lang="en" sz="2000"/>
              <a:t>: {a</a:t>
            </a:r>
            <a:r>
              <a:rPr baseline="-25000" lang="en" sz="2000"/>
              <a:t>1</a:t>
            </a:r>
            <a:r>
              <a:rPr lang="en" sz="2000"/>
              <a:t>, a</a:t>
            </a:r>
            <a:r>
              <a:rPr baseline="-25000" lang="en" sz="2000"/>
              <a:t>2</a:t>
            </a:r>
            <a:r>
              <a:rPr lang="en" sz="2000"/>
              <a:t>}, {a</a:t>
            </a:r>
            <a:r>
              <a:rPr baseline="-25000" lang="en" sz="2000"/>
              <a:t>1</a:t>
            </a:r>
            <a:r>
              <a:rPr lang="en" sz="2000"/>
              <a:t>, a</a:t>
            </a:r>
            <a:r>
              <a:rPr baseline="-25000" lang="en" sz="2000"/>
              <a:t>3</a:t>
            </a:r>
            <a:r>
              <a:rPr lang="en" sz="2000"/>
              <a:t>}, …, {a</a:t>
            </a:r>
            <a:r>
              <a:rPr baseline="-25000" lang="en" sz="2000"/>
              <a:t>99</a:t>
            </a:r>
            <a:r>
              <a:rPr lang="en" sz="2000"/>
              <a:t>, a</a:t>
            </a:r>
            <a:r>
              <a:rPr baseline="-25000" lang="en" sz="2000"/>
              <a:t>100</a:t>
            </a:r>
            <a:r>
              <a:rPr lang="en" sz="2000"/>
              <a:t>} and so on. The </a:t>
            </a:r>
            <a:r>
              <a:rPr lang="en" sz="2000">
                <a:solidFill>
                  <a:srgbClr val="FF0000"/>
                </a:solidFill>
              </a:rPr>
              <a:t>total number of frequent itemsets</a:t>
            </a:r>
            <a:r>
              <a:rPr lang="en" sz="2000"/>
              <a:t> that it can contain </a:t>
            </a:r>
            <a:r>
              <a:rPr lang="en" sz="2200"/>
              <a:t>≃</a:t>
            </a:r>
            <a:r>
              <a:rPr lang="en" sz="2000"/>
              <a:t> 2</a:t>
            </a:r>
            <a:r>
              <a:rPr baseline="30000" lang="en" sz="2000"/>
              <a:t>100 </a:t>
            </a:r>
            <a:r>
              <a:rPr lang="en" sz="2000"/>
              <a:t>- 1 </a:t>
            </a:r>
            <a:r>
              <a:rPr lang="en" sz="2200"/>
              <a:t>≃ </a:t>
            </a:r>
            <a:r>
              <a:rPr lang="en" sz="2000"/>
              <a:t>1.27 x 10</a:t>
            </a:r>
            <a:r>
              <a:rPr baseline="30000" lang="en" sz="2000"/>
              <a:t>30</a:t>
            </a:r>
            <a:endParaRPr baseline="30000" sz="2000"/>
          </a:p>
        </p:txBody>
      </p:sp>
      <p:sp>
        <p:nvSpPr>
          <p:cNvPr id="355" name="Google Shape;355;p25"/>
          <p:cNvSpPr txBox="1"/>
          <p:nvPr/>
        </p:nvSpPr>
        <p:spPr>
          <a:xfrm>
            <a:off x="6657000" y="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56" name="Google Shape;356;p2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/>
          <p:nvPr>
            <p:ph type="title"/>
          </p:nvPr>
        </p:nvSpPr>
        <p:spPr>
          <a:xfrm>
            <a:off x="524250" y="295162"/>
            <a:ext cx="8095500" cy="107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“How can we further improve the efficiency of Apriori-based mining ?” </a:t>
            </a:r>
            <a:endParaRPr sz="3000"/>
          </a:p>
        </p:txBody>
      </p:sp>
      <p:sp>
        <p:nvSpPr>
          <p:cNvPr id="362" name="Google Shape;362;p26"/>
          <p:cNvSpPr txBox="1"/>
          <p:nvPr>
            <p:ph idx="1" type="body"/>
          </p:nvPr>
        </p:nvSpPr>
        <p:spPr>
          <a:xfrm>
            <a:off x="276475" y="1279675"/>
            <a:ext cx="8600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000"/>
              <a:t>The following techniques and methods </a:t>
            </a:r>
            <a:r>
              <a:rPr lang="en" sz="2000">
                <a:solidFill>
                  <a:srgbClr val="FF0000"/>
                </a:solidFill>
              </a:rPr>
              <a:t>improves the efficiency of Apriori algorithm</a:t>
            </a:r>
            <a:r>
              <a:rPr lang="en" sz="2000"/>
              <a:t>:</a:t>
            </a:r>
            <a:endParaRPr sz="2000"/>
          </a:p>
          <a:p>
            <a:pPr indent="-355600" lvl="0" marL="9144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Hash-based technique</a:t>
            </a:r>
            <a:endParaRPr sz="2000"/>
          </a:p>
          <a:p>
            <a:pPr indent="-3556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Transaction reduction</a:t>
            </a:r>
            <a:endParaRPr sz="2000"/>
          </a:p>
          <a:p>
            <a:pPr indent="-3556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Partitioning technique</a:t>
            </a:r>
            <a:endParaRPr sz="2000"/>
          </a:p>
          <a:p>
            <a:pPr indent="-3556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Sampling technique</a:t>
            </a:r>
            <a:endParaRPr sz="2000"/>
          </a:p>
          <a:p>
            <a:pPr indent="-3556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Dynamic itemset counting</a:t>
            </a:r>
            <a:endParaRPr sz="2000"/>
          </a:p>
        </p:txBody>
      </p:sp>
      <p:sp>
        <p:nvSpPr>
          <p:cNvPr id="363" name="Google Shape;363;p26"/>
          <p:cNvSpPr txBox="1"/>
          <p:nvPr/>
        </p:nvSpPr>
        <p:spPr>
          <a:xfrm>
            <a:off x="6657000" y="-2031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64" name="Google Shape;364;p2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7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Hash-based technique</a:t>
            </a:r>
            <a:endParaRPr sz="3000"/>
          </a:p>
        </p:txBody>
      </p:sp>
      <p:sp>
        <p:nvSpPr>
          <p:cNvPr id="370" name="Google Shape;370;p27"/>
          <p:cNvSpPr txBox="1"/>
          <p:nvPr>
            <p:ph idx="1" type="body"/>
          </p:nvPr>
        </p:nvSpPr>
        <p:spPr>
          <a:xfrm>
            <a:off x="271800" y="817350"/>
            <a:ext cx="8600400" cy="3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hash-based technique, the hash table is used as data structure.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first iteration, support count is compulsory of each itemset.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second iteration, hash table minimizes the number of itemsets generated.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 all the 2-itemsets and map them into the different </a:t>
            </a:r>
            <a:r>
              <a:rPr i="1" lang="en" sz="2000"/>
              <a:t>buckets</a:t>
            </a:r>
            <a:r>
              <a:rPr lang="en" sz="2000"/>
              <a:t> of </a:t>
            </a:r>
            <a:r>
              <a:rPr i="1" lang="en" sz="2000"/>
              <a:t>hash table</a:t>
            </a:r>
            <a:r>
              <a:rPr lang="en" sz="2000"/>
              <a:t> and increase the corresponding bucket counts.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bucket count in the hash table is less than minimum support threshold cannot be frequent and thus should be removed from the candidate set.</a:t>
            </a:r>
            <a:endParaRPr sz="2000"/>
          </a:p>
        </p:txBody>
      </p:sp>
      <p:sp>
        <p:nvSpPr>
          <p:cNvPr id="371" name="Google Shape;371;p27"/>
          <p:cNvSpPr txBox="1"/>
          <p:nvPr/>
        </p:nvSpPr>
        <p:spPr>
          <a:xfrm>
            <a:off x="6657000" y="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72" name="Google Shape;372;p2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8"/>
          <p:cNvSpPr txBox="1"/>
          <p:nvPr>
            <p:ph type="title"/>
          </p:nvPr>
        </p:nvSpPr>
        <p:spPr>
          <a:xfrm>
            <a:off x="786150" y="7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Hash-based technique</a:t>
            </a:r>
            <a:endParaRPr sz="3000"/>
          </a:p>
        </p:txBody>
      </p:sp>
      <p:graphicFrame>
        <p:nvGraphicFramePr>
          <p:cNvPr id="378" name="Google Shape;378;p28"/>
          <p:cNvGraphicFramePr/>
          <p:nvPr/>
        </p:nvGraphicFramePr>
        <p:xfrm>
          <a:off x="905978" y="10156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1614000"/>
                <a:gridCol w="150137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Transaction id’s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List of item id’s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I5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T500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T600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T700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T800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I3, I5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T900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79" name="Google Shape;379;p28"/>
          <p:cNvGraphicFramePr/>
          <p:nvPr/>
        </p:nvGraphicFramePr>
        <p:xfrm>
          <a:off x="5696200" y="14478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13525"/>
                <a:gridCol w="1481025"/>
              </a:tblGrid>
              <a:tr h="501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Support count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501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501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482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482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482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sp>
        <p:nvSpPr>
          <p:cNvPr id="380" name="Google Shape;380;p28"/>
          <p:cNvSpPr txBox="1"/>
          <p:nvPr/>
        </p:nvSpPr>
        <p:spPr>
          <a:xfrm>
            <a:off x="1305127" y="615465"/>
            <a:ext cx="2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Database transaction table</a:t>
            </a:r>
            <a:endParaRPr b="1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1" name="Google Shape;381;p28"/>
          <p:cNvSpPr txBox="1"/>
          <p:nvPr/>
        </p:nvSpPr>
        <p:spPr>
          <a:xfrm>
            <a:off x="5696200" y="1047667"/>
            <a:ext cx="2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1-itemset (C</a:t>
            </a:r>
            <a:r>
              <a:rPr b="1" baseline="-2500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 b="1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382" name="Google Shape;382;p28"/>
          <p:cNvCxnSpPr/>
          <p:nvPr/>
        </p:nvCxnSpPr>
        <p:spPr>
          <a:xfrm>
            <a:off x="4233876" y="2979588"/>
            <a:ext cx="1249800" cy="6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83" name="Google Shape;383;p28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84" name="Google Shape;384;p2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ctrTitle"/>
          </p:nvPr>
        </p:nvSpPr>
        <p:spPr>
          <a:xfrm>
            <a:off x="1546025" y="1754800"/>
            <a:ext cx="6978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6000">
                <a:solidFill>
                  <a:schemeClr val="accent4"/>
                </a:solidFill>
              </a:rPr>
              <a:t>1.</a:t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Market Basket Analysis</a:t>
            </a:r>
            <a:endParaRPr/>
          </a:p>
        </p:txBody>
      </p:sp>
      <p:sp>
        <p:nvSpPr>
          <p:cNvPr id="64" name="Google Shape;6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9" name="Google Shape;389;p29"/>
          <p:cNvGraphicFramePr/>
          <p:nvPr/>
        </p:nvGraphicFramePr>
        <p:xfrm>
          <a:off x="2027107" y="4882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10700"/>
                <a:gridCol w="1451250"/>
                <a:gridCol w="2827850"/>
              </a:tblGrid>
              <a:tr h="4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Support count 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I2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4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I4,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390" name="Google Shape;390;p29"/>
          <p:cNvSpPr txBox="1"/>
          <p:nvPr/>
        </p:nvSpPr>
        <p:spPr>
          <a:xfrm>
            <a:off x="3387449" y="88070"/>
            <a:ext cx="2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2-itemset (C</a:t>
            </a:r>
            <a:r>
              <a:rPr b="1" baseline="-2500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 b="1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391" name="Google Shape;391;p29"/>
          <p:cNvGraphicFramePr/>
          <p:nvPr/>
        </p:nvGraphicFramePr>
        <p:xfrm>
          <a:off x="4571999" y="15030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28100"/>
                <a:gridCol w="1507550"/>
              </a:tblGrid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Support count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5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sp>
        <p:nvSpPr>
          <p:cNvPr id="392" name="Google Shape;392;p29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393" name="Google Shape;393;p2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8" name="Google Shape;398;p30"/>
          <p:cNvGraphicFramePr/>
          <p:nvPr/>
        </p:nvGraphicFramePr>
        <p:xfrm>
          <a:off x="1606862" y="476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49475"/>
                <a:gridCol w="1488150"/>
                <a:gridCol w="3592650"/>
              </a:tblGrid>
              <a:tr h="4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Support count 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I2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4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I4,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399" name="Google Shape;399;p30"/>
          <p:cNvSpPr txBox="1"/>
          <p:nvPr/>
        </p:nvSpPr>
        <p:spPr>
          <a:xfrm>
            <a:off x="3359338" y="89636"/>
            <a:ext cx="2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2-itemset (C</a:t>
            </a:r>
            <a:r>
              <a:rPr b="1" baseline="-2500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r>
              <a:rPr b="1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 b="1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00" name="Google Shape;400;p30"/>
          <p:cNvGraphicFramePr/>
          <p:nvPr/>
        </p:nvGraphicFramePr>
        <p:xfrm>
          <a:off x="4170751" y="70533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1614000"/>
                <a:gridCol w="150137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Transaction id’s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List of item id’s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I5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T500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T600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T700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T800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I3, I5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T900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I1, I2, I3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sp>
        <p:nvSpPr>
          <p:cNvPr id="401" name="Google Shape;401;p30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02" name="Google Shape;402;p3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7" name="Google Shape;407;p31"/>
          <p:cNvGraphicFramePr/>
          <p:nvPr/>
        </p:nvGraphicFramePr>
        <p:xfrm>
          <a:off x="2543664" y="2859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853950"/>
                <a:gridCol w="1398500"/>
                <a:gridCol w="3756225"/>
              </a:tblGrid>
              <a:tr h="4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Itemset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Support count 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Hash function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h(x, y) =  [(order of x) * 10 + (order of y)] % 7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I2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(1*10 + 2) % 7 = 5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(1*10 + 3) % 7 =6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(1*10 + 4) % 7 = 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I1,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(1*10 + 5) % 7 = 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(2*10 + 3) % 7 = 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(2*10 + 4) % 7 = 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I2,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(2*10 + 5) % 7 = 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4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null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I3,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(3*10 + 5) % 7 = 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</a:rPr>
                        <a:t>I4, I5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null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08" name="Google Shape;408;p31"/>
          <p:cNvSpPr txBox="1"/>
          <p:nvPr/>
        </p:nvSpPr>
        <p:spPr>
          <a:xfrm>
            <a:off x="322702" y="2262349"/>
            <a:ext cx="1963271" cy="8309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Order of items: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I1=1, I2=2, I3=3, I4=4, I5=5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409" name="Google Shape;409;p31"/>
          <p:cNvGrpSpPr/>
          <p:nvPr/>
        </p:nvGrpSpPr>
        <p:grpSpPr>
          <a:xfrm>
            <a:off x="374205" y="1649980"/>
            <a:ext cx="1789210" cy="400206"/>
            <a:chOff x="4411970" y="4340222"/>
            <a:chExt cx="758429" cy="242682"/>
          </a:xfrm>
        </p:grpSpPr>
        <p:sp>
          <p:nvSpPr>
            <p:cNvPr id="410" name="Google Shape;410;p31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4533393" y="4383749"/>
              <a:ext cx="63700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3" name="Google Shape;413;p31"/>
          <p:cNvSpPr txBox="1"/>
          <p:nvPr/>
        </p:nvSpPr>
        <p:spPr>
          <a:xfrm>
            <a:off x="925015" y="1680545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min_sup = 3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4" name="Google Shape;414;p3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" name="Google Shape;419;p32"/>
          <p:cNvGraphicFramePr/>
          <p:nvPr/>
        </p:nvGraphicFramePr>
        <p:xfrm>
          <a:off x="695870" y="16328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1524325"/>
                <a:gridCol w="744525"/>
                <a:gridCol w="917125"/>
                <a:gridCol w="897700"/>
                <a:gridCol w="936600"/>
                <a:gridCol w="949550"/>
                <a:gridCol w="949600"/>
                <a:gridCol w="832800"/>
              </a:tblGrid>
              <a:tr h="417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Bucket address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1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2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3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4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5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6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424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Bucket count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1016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</a:rPr>
                        <a:t>Bucket contents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I4}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{I3, I5}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{I1,I5}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{I1,I5}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{I2,I3}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 I4}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 I4}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 I5}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{I2, I5}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I2}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I2}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I2}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I2}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I3}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{I1, I3}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20" name="Google Shape;420;p32"/>
          <p:cNvSpPr txBox="1"/>
          <p:nvPr/>
        </p:nvSpPr>
        <p:spPr>
          <a:xfrm>
            <a:off x="620825" y="833318"/>
            <a:ext cx="82071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Hash table, H</a:t>
            </a:r>
            <a:r>
              <a:rPr b="0" baseline="-2500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2, </a:t>
            </a:r>
            <a:r>
              <a:rPr b="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candidate 2-itemsets. If bucket count &lt;</a:t>
            </a:r>
            <a:r>
              <a:rPr b="0" i="0" lang="en" sz="1800" u="none" cap="none" strike="noStrike">
                <a:solidFill>
                  <a:srgbClr val="000000"/>
                </a:solidFill>
                <a:latin typeface="Cutive"/>
                <a:ea typeface="Cutive"/>
                <a:cs typeface="Cutive"/>
                <a:sym typeface="Cutive"/>
              </a:rPr>
              <a:t> </a:t>
            </a:r>
            <a:r>
              <a:rPr b="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3, itemsets in buckets 0, 1, 3, 4 cannot be frequent so they should not included in C</a:t>
            </a:r>
            <a:r>
              <a:rPr b="0" baseline="-2500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r>
              <a:rPr b="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and for L</a:t>
            </a:r>
            <a:r>
              <a:rPr b="0" baseline="-25000" i="0" lang="en" sz="17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endParaRPr b="0" baseline="-25000" i="0" sz="17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1" name="Google Shape;421;p32"/>
          <p:cNvSpPr txBox="1"/>
          <p:nvPr/>
        </p:nvSpPr>
        <p:spPr>
          <a:xfrm>
            <a:off x="468425" y="3633104"/>
            <a:ext cx="8207100" cy="677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➱ </a:t>
            </a:r>
            <a:r>
              <a:rPr b="0" i="0" lang="en" sz="16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Advantage: reduce the number of scans and remove large candidates or itemsets that cause high input/output cost.</a:t>
            </a:r>
            <a:endParaRPr b="0" baseline="-25000" i="0" sz="16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32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23" name="Google Shape;423;p3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3"/>
          <p:cNvSpPr txBox="1"/>
          <p:nvPr>
            <p:ph type="title"/>
          </p:nvPr>
        </p:nvSpPr>
        <p:spPr>
          <a:xfrm>
            <a:off x="786150" y="283423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Transaction reduction method</a:t>
            </a:r>
            <a:endParaRPr sz="3000"/>
          </a:p>
        </p:txBody>
      </p:sp>
      <p:sp>
        <p:nvSpPr>
          <p:cNvPr id="429" name="Google Shape;429;p33"/>
          <p:cNvSpPr txBox="1"/>
          <p:nvPr>
            <p:ph idx="1" type="body"/>
          </p:nvPr>
        </p:nvSpPr>
        <p:spPr>
          <a:xfrm>
            <a:off x="271800" y="1296200"/>
            <a:ext cx="8600400" cy="3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transaction that does not contain any frequent </a:t>
            </a:r>
            <a:r>
              <a:rPr i="1" lang="en" sz="2000"/>
              <a:t>k</a:t>
            </a:r>
            <a:r>
              <a:rPr lang="en" sz="2000"/>
              <a:t>-itemsets cannot contain any frequent </a:t>
            </a:r>
            <a:r>
              <a:rPr i="1" lang="en" sz="2000"/>
              <a:t>(k+1)</a:t>
            </a:r>
            <a:r>
              <a:rPr lang="en" sz="2000"/>
              <a:t>-itemsets.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Such a transaction can be marked or removed from further consideration because subsequent database scans for </a:t>
            </a:r>
            <a:r>
              <a:rPr i="1" lang="en" sz="2000"/>
              <a:t>j</a:t>
            </a:r>
            <a:r>
              <a:rPr lang="en" sz="2000"/>
              <a:t>-itemsets, where </a:t>
            </a:r>
            <a:r>
              <a:rPr i="1" lang="en" sz="2000"/>
              <a:t>j &gt; k</a:t>
            </a:r>
            <a:r>
              <a:rPr lang="en" sz="2000"/>
              <a:t>, will not need to consider such a transaction.</a:t>
            </a:r>
            <a:endParaRPr sz="2000"/>
          </a:p>
        </p:txBody>
      </p:sp>
      <p:sp>
        <p:nvSpPr>
          <p:cNvPr id="430" name="Google Shape;430;p33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31" name="Google Shape;431;p3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6" name="Google Shape;436;p34"/>
          <p:cNvGraphicFramePr/>
          <p:nvPr/>
        </p:nvGraphicFramePr>
        <p:xfrm>
          <a:off x="1493707" y="731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81075"/>
                <a:gridCol w="1211800"/>
              </a:tblGrid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List of item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I1, I2, I5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I2, 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I1, I2, 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7" name="Google Shape;437;p34"/>
          <p:cNvGraphicFramePr/>
          <p:nvPr/>
        </p:nvGraphicFramePr>
        <p:xfrm>
          <a:off x="5783950" y="323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82075"/>
                <a:gridCol w="341500"/>
                <a:gridCol w="341500"/>
                <a:gridCol w="341500"/>
                <a:gridCol w="341500"/>
                <a:gridCol w="341500"/>
              </a:tblGrid>
              <a:tr h="29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I5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22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33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4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cxnSp>
        <p:nvCxnSpPr>
          <p:cNvPr id="438" name="Google Shape;438;p34"/>
          <p:cNvCxnSpPr/>
          <p:nvPr/>
        </p:nvCxnSpPr>
        <p:spPr>
          <a:xfrm flipH="1" rot="10800000">
            <a:off x="3532659" y="1622870"/>
            <a:ext cx="2005200" cy="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9" name="Google Shape;439;p34"/>
          <p:cNvSpPr txBox="1"/>
          <p:nvPr/>
        </p:nvSpPr>
        <p:spPr>
          <a:xfrm>
            <a:off x="3567009" y="1059045"/>
            <a:ext cx="19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 support count from database table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40" name="Google Shape;440;p34"/>
          <p:cNvGraphicFramePr/>
          <p:nvPr/>
        </p:nvGraphicFramePr>
        <p:xfrm>
          <a:off x="5837575" y="2982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86200"/>
                <a:gridCol w="343925"/>
                <a:gridCol w="343925"/>
                <a:gridCol w="343925"/>
                <a:gridCol w="343925"/>
                <a:gridCol w="343925"/>
              </a:tblGrid>
              <a:tr h="29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I5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22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33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4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cxnSp>
        <p:nvCxnSpPr>
          <p:cNvPr id="441" name="Google Shape;441;p34"/>
          <p:cNvCxnSpPr/>
          <p:nvPr/>
        </p:nvCxnSpPr>
        <p:spPr>
          <a:xfrm>
            <a:off x="6604875" y="2328550"/>
            <a:ext cx="8100" cy="617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2" name="Google Shape;442;p34"/>
          <p:cNvSpPr txBox="1"/>
          <p:nvPr/>
        </p:nvSpPr>
        <p:spPr>
          <a:xfrm>
            <a:off x="6707525" y="2221600"/>
            <a:ext cx="230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Check support of transaction wise or item wise &lt; min_sup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43" name="Google Shape;443;p34"/>
          <p:cNvGraphicFramePr/>
          <p:nvPr/>
        </p:nvGraphicFramePr>
        <p:xfrm>
          <a:off x="957202" y="298112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91950"/>
                <a:gridCol w="347300"/>
                <a:gridCol w="347300"/>
                <a:gridCol w="347300"/>
                <a:gridCol w="347300"/>
              </a:tblGrid>
              <a:tr h="29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22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33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4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cxnSp>
        <p:nvCxnSpPr>
          <p:cNvPr id="444" name="Google Shape;444;p34"/>
          <p:cNvCxnSpPr/>
          <p:nvPr/>
        </p:nvCxnSpPr>
        <p:spPr>
          <a:xfrm rot="10800000">
            <a:off x="3117600" y="4027001"/>
            <a:ext cx="2540700" cy="1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5" name="Google Shape;445;p34"/>
          <p:cNvSpPr txBox="1"/>
          <p:nvPr/>
        </p:nvSpPr>
        <p:spPr>
          <a:xfrm>
            <a:off x="3478150" y="3592600"/>
            <a:ext cx="23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Remove I5 column 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446" name="Google Shape;446;p34"/>
          <p:cNvGrpSpPr/>
          <p:nvPr/>
        </p:nvGrpSpPr>
        <p:grpSpPr>
          <a:xfrm>
            <a:off x="193707" y="166002"/>
            <a:ext cx="1789210" cy="400206"/>
            <a:chOff x="4411970" y="4340222"/>
            <a:chExt cx="758429" cy="242682"/>
          </a:xfrm>
        </p:grpSpPr>
        <p:sp>
          <p:nvSpPr>
            <p:cNvPr id="447" name="Google Shape;447;p34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4533393" y="4383749"/>
              <a:ext cx="63700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0" name="Google Shape;450;p34"/>
          <p:cNvSpPr txBox="1"/>
          <p:nvPr/>
        </p:nvSpPr>
        <p:spPr>
          <a:xfrm>
            <a:off x="744517" y="196567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min_sup = 2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1" name="Google Shape;451;p3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6" name="Google Shape;456;p35"/>
          <p:cNvGraphicFramePr/>
          <p:nvPr/>
        </p:nvGraphicFramePr>
        <p:xfrm>
          <a:off x="4887750" y="552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611525"/>
                <a:gridCol w="560875"/>
                <a:gridCol w="591675"/>
                <a:gridCol w="591675"/>
                <a:gridCol w="555800"/>
                <a:gridCol w="573750"/>
                <a:gridCol w="579975"/>
              </a:tblGrid>
              <a:tr h="372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3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00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cxnSp>
        <p:nvCxnSpPr>
          <p:cNvPr id="457" name="Google Shape;457;p35"/>
          <p:cNvCxnSpPr/>
          <p:nvPr/>
        </p:nvCxnSpPr>
        <p:spPr>
          <a:xfrm flipH="1" rot="10800000">
            <a:off x="2760625" y="1580750"/>
            <a:ext cx="2005200" cy="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58" name="Google Shape;458;p35"/>
          <p:cNvSpPr txBox="1"/>
          <p:nvPr/>
        </p:nvSpPr>
        <p:spPr>
          <a:xfrm>
            <a:off x="2803375" y="1009750"/>
            <a:ext cx="19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Generated candidates of 2-itemset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59" name="Google Shape;459;p35"/>
          <p:cNvCxnSpPr/>
          <p:nvPr/>
        </p:nvCxnSpPr>
        <p:spPr>
          <a:xfrm>
            <a:off x="5813550" y="2557150"/>
            <a:ext cx="9900" cy="871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graphicFrame>
        <p:nvGraphicFramePr>
          <p:cNvPr id="460" name="Google Shape;460;p35"/>
          <p:cNvGraphicFramePr/>
          <p:nvPr/>
        </p:nvGraphicFramePr>
        <p:xfrm>
          <a:off x="524075" y="628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96175"/>
                <a:gridCol w="349775"/>
                <a:gridCol w="349775"/>
                <a:gridCol w="349775"/>
                <a:gridCol w="349775"/>
              </a:tblGrid>
              <a:tr h="29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22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33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4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2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61" name="Google Shape;461;p35"/>
          <p:cNvGraphicFramePr/>
          <p:nvPr/>
        </p:nvGraphicFramePr>
        <p:xfrm>
          <a:off x="4843650" y="3500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611525"/>
                <a:gridCol w="578075"/>
                <a:gridCol w="600625"/>
                <a:gridCol w="573750"/>
                <a:gridCol w="555800"/>
                <a:gridCol w="573750"/>
                <a:gridCol w="571725"/>
              </a:tblGrid>
              <a:tr h="319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I2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I1,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3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00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62" name="Google Shape;462;p35"/>
          <p:cNvSpPr txBox="1"/>
          <p:nvPr/>
        </p:nvSpPr>
        <p:spPr>
          <a:xfrm>
            <a:off x="5934175" y="2656475"/>
            <a:ext cx="301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Check support of transaction wise, item wise &lt; min_sup &amp; remove them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63" name="Google Shape;463;p35"/>
          <p:cNvGraphicFramePr/>
          <p:nvPr/>
        </p:nvGraphicFramePr>
        <p:xfrm>
          <a:off x="167148" y="34957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667350"/>
                <a:gridCol w="575825"/>
                <a:gridCol w="575825"/>
                <a:gridCol w="575825"/>
              </a:tblGrid>
              <a:tr h="372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I3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I3,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3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00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cxnSp>
        <p:nvCxnSpPr>
          <p:cNvPr id="464" name="Google Shape;464;p35"/>
          <p:cNvCxnSpPr/>
          <p:nvPr/>
        </p:nvCxnSpPr>
        <p:spPr>
          <a:xfrm rot="10800000">
            <a:off x="2664550" y="4094800"/>
            <a:ext cx="2115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65" name="Google Shape;465;p35"/>
          <p:cNvSpPr txBox="1"/>
          <p:nvPr/>
        </p:nvSpPr>
        <p:spPr>
          <a:xfrm>
            <a:off x="2920624" y="3303850"/>
            <a:ext cx="2151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Check support of</a:t>
            </a:r>
            <a:r>
              <a:rPr b="0" i="0" lang="en" sz="1400" u="none" cap="none" strike="noStrike">
                <a:solidFill>
                  <a:srgbClr val="000000"/>
                </a:solidFill>
                <a:latin typeface="Cutive"/>
                <a:ea typeface="Cutive"/>
                <a:cs typeface="Cutive"/>
                <a:sym typeface="Cutive"/>
              </a:rPr>
              <a:t> </a:t>
            </a: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item wise &lt; min_sup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&amp; remove them</a:t>
            </a:r>
            <a:endParaRPr b="0" i="0" sz="14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6" name="Google Shape;466;p35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67" name="Google Shape;467;p3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8" name="Google Shape;468;p35"/>
          <p:cNvGrpSpPr/>
          <p:nvPr/>
        </p:nvGrpSpPr>
        <p:grpSpPr>
          <a:xfrm>
            <a:off x="193706" y="166018"/>
            <a:ext cx="1789182" cy="400208"/>
            <a:chOff x="4411970" y="4340222"/>
            <a:chExt cx="758417" cy="242682"/>
          </a:xfrm>
        </p:grpSpPr>
        <p:sp>
          <p:nvSpPr>
            <p:cNvPr id="469" name="Google Shape;469;p35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4533393" y="4383749"/>
              <a:ext cx="636994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2" name="Google Shape;472;p35"/>
          <p:cNvSpPr txBox="1"/>
          <p:nvPr/>
        </p:nvSpPr>
        <p:spPr>
          <a:xfrm>
            <a:off x="744517" y="196567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min_sup = 2</a:t>
            </a:r>
            <a:endParaRPr b="1" i="0" sz="14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7" name="Google Shape;477;p36"/>
          <p:cNvGraphicFramePr/>
          <p:nvPr/>
        </p:nvGraphicFramePr>
        <p:xfrm>
          <a:off x="1976146" y="188600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571575"/>
                <a:gridCol w="1307100"/>
              </a:tblGrid>
              <a:tr h="57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I2, I3, I4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78" name="Google Shape;478;p36"/>
          <p:cNvSpPr txBox="1"/>
          <p:nvPr/>
        </p:nvSpPr>
        <p:spPr>
          <a:xfrm>
            <a:off x="1573304" y="1455145"/>
            <a:ext cx="2761702" cy="4308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is final frequent 3-itemset</a:t>
            </a:r>
            <a:endParaRPr b="0" i="0" sz="16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79" name="Google Shape;479;p36"/>
          <p:cNvGraphicFramePr/>
          <p:nvPr/>
        </p:nvGraphicFramePr>
        <p:xfrm>
          <a:off x="5050815" y="148580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{FF9BDE3E-8ECA-41C9-9F94-0059CA89D469}</a:tableStyleId>
              </a:tblPr>
              <a:tblGrid>
                <a:gridCol w="774750"/>
                <a:gridCol w="1615725"/>
              </a:tblGrid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Tid’s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lt1"/>
                          </a:solidFill>
                        </a:rPr>
                        <a:t>List of item </a:t>
                      </a:r>
                      <a:endParaRPr b="1"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T100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I1, I2, I5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T200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I2, 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T300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>
                          <a:solidFill>
                            <a:schemeClr val="lt1"/>
                          </a:solidFill>
                        </a:rPr>
                        <a:t>T400</a:t>
                      </a:r>
                      <a:endParaRPr sz="13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sz="1300" u="none" cap="none" strike="noStrike"/>
                        <a:t>I1, I2, I3, I4</a:t>
                      </a:r>
                      <a:endParaRPr sz="13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80" name="Google Shape;480;p36"/>
          <p:cNvSpPr txBox="1"/>
          <p:nvPr/>
        </p:nvSpPr>
        <p:spPr>
          <a:xfrm>
            <a:off x="4921396" y="1054945"/>
            <a:ext cx="2649300" cy="4308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Database Table</a:t>
            </a:r>
            <a:endParaRPr b="0" i="0" sz="16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81" name="Google Shape;481;p36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82" name="Google Shape;482;p3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7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Partitioning technique</a:t>
            </a:r>
            <a:endParaRPr sz="3000"/>
          </a:p>
        </p:txBody>
      </p:sp>
      <p:sp>
        <p:nvSpPr>
          <p:cNvPr id="488" name="Google Shape;488;p37"/>
          <p:cNvSpPr txBox="1"/>
          <p:nvPr>
            <p:ph idx="1" type="body"/>
          </p:nvPr>
        </p:nvSpPr>
        <p:spPr>
          <a:xfrm>
            <a:off x="281100" y="709725"/>
            <a:ext cx="8600400" cy="8411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be used that requires just 2 database scans to mine frequent itemsets.</a:t>
            </a:r>
            <a:endParaRPr sz="2000"/>
          </a:p>
        </p:txBody>
      </p:sp>
      <p:sp>
        <p:nvSpPr>
          <p:cNvPr id="489" name="Google Shape;489;p37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pic>
        <p:nvPicPr>
          <p:cNvPr id="490" name="Google Shape;49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065" y="1282946"/>
            <a:ext cx="8525435" cy="3304515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37"/>
          <p:cNvSpPr txBox="1"/>
          <p:nvPr/>
        </p:nvSpPr>
        <p:spPr>
          <a:xfrm>
            <a:off x="2346229" y="4433775"/>
            <a:ext cx="454510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Figure: Mining by partitioning the data.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3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Sampling technique</a:t>
            </a:r>
            <a:endParaRPr sz="3000"/>
          </a:p>
        </p:txBody>
      </p:sp>
      <p:sp>
        <p:nvSpPr>
          <p:cNvPr id="498" name="Google Shape;498;p38"/>
          <p:cNvSpPr txBox="1"/>
          <p:nvPr>
            <p:ph idx="1" type="body"/>
          </p:nvPr>
        </p:nvSpPr>
        <p:spPr>
          <a:xfrm>
            <a:off x="271800" y="817350"/>
            <a:ext cx="86004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basic idea: pick a random sample </a:t>
            </a:r>
            <a:r>
              <a:rPr i="1" lang="en" sz="2000"/>
              <a:t>S</a:t>
            </a:r>
            <a:r>
              <a:rPr lang="en" sz="2000"/>
              <a:t> of the given data </a:t>
            </a:r>
            <a:r>
              <a:rPr i="1" lang="en" sz="2000"/>
              <a:t>D</a:t>
            </a:r>
            <a:r>
              <a:rPr lang="en" sz="2000"/>
              <a:t>, and then search for frequent itemsets in </a:t>
            </a:r>
            <a:r>
              <a:rPr i="1" lang="en" sz="2000"/>
              <a:t>S</a:t>
            </a:r>
            <a:r>
              <a:rPr lang="en" sz="2000"/>
              <a:t> instead of </a:t>
            </a:r>
            <a:r>
              <a:rPr i="1" lang="en" sz="2000"/>
              <a:t>D</a:t>
            </a:r>
            <a:r>
              <a:rPr lang="en" sz="2000"/>
              <a:t>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</a:t>
            </a:r>
            <a:r>
              <a:rPr i="1" lang="en" sz="2000"/>
              <a:t>S</a:t>
            </a:r>
            <a:r>
              <a:rPr lang="en" sz="2000"/>
              <a:t> sample size is such that the search for frequent itemsets in S can be done in main memory, and so only one scan the transaction in S is required overall.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a lower support threshold than minimum support to find the frequent itemsets local to </a:t>
            </a:r>
            <a:r>
              <a:rPr i="1" lang="en" sz="2000"/>
              <a:t>S</a:t>
            </a:r>
            <a:r>
              <a:rPr lang="en" sz="2000"/>
              <a:t> (denoted </a:t>
            </a:r>
            <a:r>
              <a:rPr i="1" lang="en" sz="2000"/>
              <a:t>L</a:t>
            </a:r>
            <a:r>
              <a:rPr baseline="30000" i="1" lang="en" sz="2000"/>
              <a:t>S</a:t>
            </a:r>
            <a:r>
              <a:rPr baseline="30000" lang="en" sz="2000"/>
              <a:t> </a:t>
            </a:r>
            <a:r>
              <a:rPr lang="en" sz="2000"/>
              <a:t>).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If </a:t>
            </a:r>
            <a:r>
              <a:rPr i="1" lang="en" sz="2000"/>
              <a:t>L</a:t>
            </a:r>
            <a:r>
              <a:rPr baseline="30000" i="1" lang="en" sz="2000"/>
              <a:t>S</a:t>
            </a:r>
            <a:r>
              <a:rPr lang="en" sz="2000"/>
              <a:t> actually contains all frequent itemsets in </a:t>
            </a:r>
            <a:r>
              <a:rPr i="1" lang="en" sz="2000"/>
              <a:t>D</a:t>
            </a:r>
            <a:r>
              <a:rPr lang="en" sz="2000"/>
              <a:t>, then only one scan of </a:t>
            </a:r>
            <a:r>
              <a:rPr i="1" lang="en" sz="2000"/>
              <a:t>D</a:t>
            </a:r>
            <a:r>
              <a:rPr lang="en" sz="2000"/>
              <a:t> is required.</a:t>
            </a:r>
            <a:endParaRPr baseline="30000" sz="2000"/>
          </a:p>
        </p:txBody>
      </p:sp>
      <p:sp>
        <p:nvSpPr>
          <p:cNvPr id="499" name="Google Shape;499;p38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500" name="Google Shape;500;p3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/>
          <p:nvPr/>
        </p:nvSpPr>
        <p:spPr>
          <a:xfrm>
            <a:off x="5288025" y="1280822"/>
            <a:ext cx="2877300" cy="28569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700"/>
              <a:t>Market Basket Analysis</a:t>
            </a:r>
            <a:endParaRPr sz="2700"/>
          </a:p>
        </p:txBody>
      </p:sp>
      <p:sp>
        <p:nvSpPr>
          <p:cNvPr id="71" name="Google Shape;71;p4"/>
          <p:cNvSpPr txBox="1"/>
          <p:nvPr>
            <p:ph idx="1" type="body"/>
          </p:nvPr>
        </p:nvSpPr>
        <p:spPr>
          <a:xfrm>
            <a:off x="815760" y="1280822"/>
            <a:ext cx="3956256" cy="18132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-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One of the key techniques used by retailers to </a:t>
            </a:r>
            <a:r>
              <a:rPr lang="en">
                <a:solidFill>
                  <a:srgbClr val="FF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uncover associations between items</a:t>
            </a: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/>
          </a:p>
        </p:txBody>
      </p:sp>
      <p:cxnSp>
        <p:nvCxnSpPr>
          <p:cNvPr id="72" name="Google Shape;72;p4"/>
          <p:cNvCxnSpPr/>
          <p:nvPr/>
        </p:nvCxnSpPr>
        <p:spPr>
          <a:xfrm flipH="1" rot="10800000">
            <a:off x="6793191" y="367851"/>
            <a:ext cx="638700" cy="141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" name="Google Shape;73;p4"/>
          <p:cNvCxnSpPr/>
          <p:nvPr/>
        </p:nvCxnSpPr>
        <p:spPr>
          <a:xfrm flipH="1" rot="10800000">
            <a:off x="7194765" y="1515796"/>
            <a:ext cx="1377600" cy="5709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" name="Google Shape;74;p4"/>
          <p:cNvCxnSpPr/>
          <p:nvPr/>
        </p:nvCxnSpPr>
        <p:spPr>
          <a:xfrm flipH="1" rot="10800000">
            <a:off x="7068779" y="1169826"/>
            <a:ext cx="716400" cy="806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7975" y="1599613"/>
            <a:ext cx="2057400" cy="2219325"/>
          </a:xfrm>
          <a:prstGeom prst="rect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76" name="Google Shape;76;p4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Market Basket Analysis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77" name="Google Shape;77;p4"/>
          <p:cNvSpPr txBox="1"/>
          <p:nvPr/>
        </p:nvSpPr>
        <p:spPr>
          <a:xfrm>
            <a:off x="785956" y="2852201"/>
            <a:ext cx="3956256" cy="14660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-"/>
            </a:pPr>
            <a:r>
              <a:rPr b="0" i="0" lang="en" sz="2400" u="none" cap="none" strike="noStrike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Look for combinations of items occurring together frequently.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9"/>
          <p:cNvSpPr txBox="1"/>
          <p:nvPr>
            <p:ph type="title"/>
          </p:nvPr>
        </p:nvSpPr>
        <p:spPr>
          <a:xfrm>
            <a:off x="786150" y="1595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3000"/>
              <a:t>Dynamic itemset counting</a:t>
            </a:r>
            <a:endParaRPr sz="3000"/>
          </a:p>
        </p:txBody>
      </p:sp>
      <p:sp>
        <p:nvSpPr>
          <p:cNvPr id="506" name="Google Shape;506;p39"/>
          <p:cNvSpPr txBox="1"/>
          <p:nvPr>
            <p:ph idx="1" type="body"/>
          </p:nvPr>
        </p:nvSpPr>
        <p:spPr>
          <a:xfrm>
            <a:off x="271800" y="1169530"/>
            <a:ext cx="8600400" cy="2804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dynamic itemset counting technique reduces the number of passes made over the data while keeping the number of itemsets which are counted in any pass relatively low. </a:t>
            </a:r>
            <a:endParaRPr sz="2000"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This technique can add new candidate itemsets at any marked start point of the database during the scanning of the database.</a:t>
            </a:r>
            <a:endParaRPr sz="2000"/>
          </a:p>
          <a:p>
            <a:pPr indent="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000"/>
          </a:p>
        </p:txBody>
      </p:sp>
      <p:sp>
        <p:nvSpPr>
          <p:cNvPr id="507" name="Google Shape;507;p39"/>
          <p:cNvSpPr txBox="1"/>
          <p:nvPr/>
        </p:nvSpPr>
        <p:spPr>
          <a:xfrm>
            <a:off x="6657000" y="712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Improve Apriori Algorithm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508" name="Google Shape;508;p3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0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6000">
                <a:solidFill>
                  <a:schemeClr val="accent4"/>
                </a:solidFill>
              </a:rPr>
              <a:t>5.</a:t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Python demo</a:t>
            </a:r>
            <a:endParaRPr/>
          </a:p>
        </p:txBody>
      </p:sp>
      <p:sp>
        <p:nvSpPr>
          <p:cNvPr id="514" name="Google Shape;514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1"/>
          <p:cNvSpPr txBox="1"/>
          <p:nvPr/>
        </p:nvSpPr>
        <p:spPr>
          <a:xfrm>
            <a:off x="1970432" y="1602254"/>
            <a:ext cx="520313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" sz="6000" u="none" cap="none" strike="noStrik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Thank you for listening!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1087" y="1420978"/>
            <a:ext cx="4963297" cy="372247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5"/>
          <p:cNvSpPr/>
          <p:nvPr/>
        </p:nvSpPr>
        <p:spPr>
          <a:xfrm flipH="1" rot="-1509680">
            <a:off x="1082620" y="52049"/>
            <a:ext cx="3619534" cy="3114481"/>
          </a:xfrm>
          <a:prstGeom prst="cloudCallout">
            <a:avLst>
              <a:gd fmla="val -20833" name="adj1"/>
              <a:gd fmla="val 62500" name="adj2"/>
            </a:avLst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1496706" y="824459"/>
            <a:ext cx="3695817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Which items are frequently purchased together by the customers?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Market Basket Analysis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87" name="Google Shape;87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idx="1" type="subTitle"/>
          </p:nvPr>
        </p:nvSpPr>
        <p:spPr>
          <a:xfrm>
            <a:off x="5818005" y="1482264"/>
            <a:ext cx="28524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Bread and Jam</a:t>
            </a:r>
            <a:endParaRPr/>
          </a:p>
        </p:txBody>
      </p:sp>
      <p:sp>
        <p:nvSpPr>
          <p:cNvPr id="93" name="Google Shape;93;p6"/>
          <p:cNvSpPr txBox="1"/>
          <p:nvPr>
            <p:ph idx="4294967295"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700"/>
              <a:t>Market Basket Analysis</a:t>
            </a:r>
            <a:endParaRPr sz="2700"/>
          </a:p>
        </p:txBody>
      </p:sp>
      <p:pic>
        <p:nvPicPr>
          <p:cNvPr id="94" name="Google Shape;9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8880" y="1137163"/>
            <a:ext cx="1544397" cy="154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65380" y="1212963"/>
            <a:ext cx="1392800" cy="13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78899" y="2731718"/>
            <a:ext cx="3044842" cy="22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38274" y="2807980"/>
            <a:ext cx="2118425" cy="21051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6"/>
          <p:cNvSpPr txBox="1"/>
          <p:nvPr>
            <p:ph idx="1" type="subTitle"/>
          </p:nvPr>
        </p:nvSpPr>
        <p:spPr>
          <a:xfrm>
            <a:off x="545774" y="3544481"/>
            <a:ext cx="28524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Laptop and Bag</a:t>
            </a:r>
            <a:endParaRPr/>
          </a:p>
        </p:txBody>
      </p:sp>
      <p:sp>
        <p:nvSpPr>
          <p:cNvPr id="99" name="Google Shape;99;p6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Market Basket Analysis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100" name="Google Shape;100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/>
          <p:nvPr>
            <p:ph idx="1" type="subTitle"/>
          </p:nvPr>
        </p:nvSpPr>
        <p:spPr>
          <a:xfrm>
            <a:off x="5839250" y="1603245"/>
            <a:ext cx="2852400" cy="11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Bread, Butter and Eggs</a:t>
            </a:r>
            <a:endParaRPr/>
          </a:p>
        </p:txBody>
      </p:sp>
      <p:sp>
        <p:nvSpPr>
          <p:cNvPr id="106" name="Google Shape;106;p7"/>
          <p:cNvSpPr txBox="1"/>
          <p:nvPr>
            <p:ph idx="4294967295"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700"/>
              <a:t>Market Basket Analysis</a:t>
            </a:r>
            <a:endParaRPr sz="2700"/>
          </a:p>
        </p:txBody>
      </p:sp>
      <p:pic>
        <p:nvPicPr>
          <p:cNvPr id="107" name="Google Shape;10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6375" y="1391312"/>
            <a:ext cx="1544397" cy="154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5225" y="1318840"/>
            <a:ext cx="2017249" cy="15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8885" y="3316251"/>
            <a:ext cx="1819375" cy="148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04162" y="2986169"/>
            <a:ext cx="1819376" cy="181935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7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Market Basket Analysis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112" name="Google Shape;11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/>
          <p:nvPr>
            <p:ph type="ctrTitle"/>
          </p:nvPr>
        </p:nvSpPr>
        <p:spPr>
          <a:xfrm>
            <a:off x="1546025" y="1754800"/>
            <a:ext cx="73509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6000">
                <a:solidFill>
                  <a:schemeClr val="accent4"/>
                </a:solidFill>
              </a:rPr>
              <a:t>2.</a:t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Association Rule Mining</a:t>
            </a:r>
            <a:endParaRPr/>
          </a:p>
        </p:txBody>
      </p:sp>
      <p:sp>
        <p:nvSpPr>
          <p:cNvPr id="118" name="Google Shape;11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 txBox="1"/>
          <p:nvPr>
            <p:ph type="ctrTitle"/>
          </p:nvPr>
        </p:nvSpPr>
        <p:spPr>
          <a:xfrm>
            <a:off x="1099050" y="1694250"/>
            <a:ext cx="3870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9600"/>
              <a:t>A → B</a:t>
            </a:r>
            <a:endParaRPr sz="9600"/>
          </a:p>
        </p:txBody>
      </p:sp>
      <p:sp>
        <p:nvSpPr>
          <p:cNvPr id="124" name="Google Shape;124;p9"/>
          <p:cNvSpPr txBox="1"/>
          <p:nvPr>
            <p:ph idx="1" type="subTitle"/>
          </p:nvPr>
        </p:nvSpPr>
        <p:spPr>
          <a:xfrm>
            <a:off x="1423225" y="2664425"/>
            <a:ext cx="38190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/>
              <a:t>If 		        		 Then</a:t>
            </a:r>
            <a:endParaRPr b="1"/>
          </a:p>
        </p:txBody>
      </p:sp>
      <p:pic>
        <p:nvPicPr>
          <p:cNvPr id="125" name="Google Shape;12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300" y="1333725"/>
            <a:ext cx="3409450" cy="2376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9"/>
          <p:cNvSpPr txBox="1"/>
          <p:nvPr/>
        </p:nvSpPr>
        <p:spPr>
          <a:xfrm>
            <a:off x="6931800" y="0"/>
            <a:ext cx="22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Association rule mining</a:t>
            </a:r>
            <a:endParaRPr b="0" i="0" sz="1400" u="none" cap="none" strike="noStrike">
              <a:solidFill>
                <a:srgbClr val="000000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127" name="Google Shape;127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